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02" r:id="rId1"/>
  </p:sldMasterIdLst>
  <p:sldIdLst>
    <p:sldId id="256" r:id="rId2"/>
    <p:sldId id="257" r:id="rId3"/>
    <p:sldId id="258" r:id="rId4"/>
    <p:sldId id="259" r:id="rId5"/>
    <p:sldId id="303" r:id="rId6"/>
    <p:sldId id="261"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7"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6" r:id="rId42"/>
    <p:sldId id="295" r:id="rId43"/>
    <p:sldId id="297" r:id="rId44"/>
    <p:sldId id="298" r:id="rId45"/>
    <p:sldId id="299" r:id="rId46"/>
    <p:sldId id="300" r:id="rId47"/>
    <p:sldId id="301" r:id="rId48"/>
    <p:sldId id="30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90"/>
  </p:normalViewPr>
  <p:slideViewPr>
    <p:cSldViewPr snapToGrid="0" snapToObjects="1">
      <p:cViewPr varScale="1">
        <p:scale>
          <a:sx n="95" d="100"/>
          <a:sy n="95" d="100"/>
        </p:scale>
        <p:origin x="6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A86D993D-4318-0249-8BC1-7A741B4CFA74}" type="datetimeFigureOut">
              <a:rPr lang="en-US" smtClean="0"/>
              <a:t>6/14/19</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62B0DE5-1298-7845-AD24-A1B52A9F4D5B}"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6D993D-4318-0249-8BC1-7A741B4CFA74}" type="datetimeFigureOut">
              <a:rPr lang="en-US" smtClean="0"/>
              <a:t>6/14/19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A86D993D-4318-0249-8BC1-7A741B4CFA74}" type="datetimeFigureOut">
              <a:rPr lang="en-US" smtClean="0"/>
              <a:t>6/14/19</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62B0DE5-1298-7845-AD24-A1B52A9F4D5B}"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6D993D-4318-0249-8BC1-7A741B4CFA74}" type="datetimeFigureOut">
              <a:rPr lang="en-US" smtClean="0"/>
              <a:t>6/14/19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6D993D-4318-0249-8BC1-7A741B4CFA74}" type="datetimeFigureOut">
              <a:rPr lang="en-US" smtClean="0"/>
              <a:t>6/14/19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6D993D-4318-0249-8BC1-7A741B4CFA74}" type="datetimeFigureOut">
              <a:rPr lang="en-US" smtClean="0"/>
              <a:t>6/14/19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D993D-4318-0249-8BC1-7A741B4CFA74}" type="datetimeFigureOut">
              <a:rPr lang="en-US" smtClean="0"/>
              <a:t>6/14/19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A86D993D-4318-0249-8BC1-7A741B4CFA74}" type="datetimeFigureOut">
              <a:rPr lang="en-US" smtClean="0"/>
              <a:t>6/14/19</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062B0DE5-1298-7845-AD24-A1B52A9F4D5B}"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A86D993D-4318-0249-8BC1-7A741B4CFA74}" type="datetimeFigureOut">
              <a:rPr lang="en-US" smtClean="0"/>
              <a:t>6/14/19</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062B0DE5-1298-7845-AD24-A1B52A9F4D5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6D993D-4318-0249-8BC1-7A741B4CFA74}" type="datetimeFigureOut">
              <a:rPr lang="en-US" smtClean="0"/>
              <a:t>6/14/19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6D993D-4318-0249-8BC1-7A741B4CFA74}" type="datetimeFigureOut">
              <a:rPr lang="en-US" smtClean="0"/>
              <a:t>6/14/19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B0DE5-1298-7845-AD24-A1B52A9F4D5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A86D993D-4318-0249-8BC1-7A741B4CFA74}" type="datetimeFigureOut">
              <a:rPr lang="en-US" smtClean="0"/>
              <a:t>6/14/19</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62B0DE5-1298-7845-AD24-A1B52A9F4D5B}"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8285243"/>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Figurative Language</a:t>
            </a:r>
            <a:endParaRPr lang="en-US" dirty="0"/>
          </a:p>
        </p:txBody>
      </p:sp>
      <p:sp>
        <p:nvSpPr>
          <p:cNvPr id="3" name="Subtitle 2"/>
          <p:cNvSpPr>
            <a:spLocks noGrp="1"/>
          </p:cNvSpPr>
          <p:nvPr>
            <p:ph type="subTitle" idx="1"/>
          </p:nvPr>
        </p:nvSpPr>
        <p:spPr/>
        <p:txBody>
          <a:bodyPr>
            <a:normAutofit/>
          </a:bodyPr>
          <a:lstStyle/>
          <a:p>
            <a:r>
              <a:rPr lang="en-US" sz="3600" dirty="0" smtClean="0"/>
              <a:t>Judy and the B17</a:t>
            </a:r>
            <a:endParaRPr lang="en-US" sz="3600" dirty="0"/>
          </a:p>
        </p:txBody>
      </p:sp>
    </p:spTree>
    <p:extLst>
      <p:ext uri="{BB962C8B-B14F-4D97-AF65-F5344CB8AC3E}">
        <p14:creationId xmlns:p14="http://schemas.microsoft.com/office/powerpoint/2010/main" val="859537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799"/>
            <a:ext cx="9601200" cy="5423453"/>
          </a:xfrm>
        </p:spPr>
        <p:txBody>
          <a:bodyPr>
            <a:normAutofit fontScale="90000"/>
          </a:bodyPr>
          <a:lstStyle/>
          <a:p>
            <a:r>
              <a:rPr lang="en-US" sz="5400" b="1" cap="none" dirty="0" smtClean="0">
                <a:latin typeface="+mn-lt"/>
              </a:rPr>
              <a:t>Figurative language: </a:t>
            </a:r>
            <a:r>
              <a:rPr lang="en-US" cap="none" dirty="0">
                <a:latin typeface="+mn-lt"/>
              </a:rPr>
              <a:t>L</a:t>
            </a:r>
            <a:r>
              <a:rPr lang="en-US" cap="none" dirty="0" smtClean="0">
                <a:latin typeface="+mn-lt"/>
              </a:rPr>
              <a:t>anguage that is used with different definitions other than a typical dictionary definition to be more effective, persuasive, or impactful. Often words are grouped together to mean something entirely new. </a:t>
            </a:r>
            <a:endParaRPr lang="en-US" cap="none" dirty="0">
              <a:latin typeface="+mn-lt"/>
            </a:endParaRPr>
          </a:p>
        </p:txBody>
      </p:sp>
    </p:spTree>
    <p:extLst>
      <p:ext uri="{BB962C8B-B14F-4D97-AF65-F5344CB8AC3E}">
        <p14:creationId xmlns:p14="http://schemas.microsoft.com/office/powerpoint/2010/main" val="1791517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799"/>
            <a:ext cx="9601200" cy="5648739"/>
          </a:xfrm>
        </p:spPr>
        <p:txBody>
          <a:bodyPr/>
          <a:lstStyle/>
          <a:p>
            <a:r>
              <a:rPr lang="en-US" cap="none" dirty="0" smtClean="0"/>
              <a:t>Figures of speech </a:t>
            </a:r>
            <a:endParaRPr lang="en-US" cap="none" dirty="0"/>
          </a:p>
        </p:txBody>
      </p:sp>
      <p:sp>
        <p:nvSpPr>
          <p:cNvPr id="3" name="Content Placeholder 2"/>
          <p:cNvSpPr>
            <a:spLocks noGrp="1"/>
          </p:cNvSpPr>
          <p:nvPr>
            <p:ph idx="1"/>
          </p:nvPr>
        </p:nvSpPr>
        <p:spPr>
          <a:xfrm>
            <a:off x="1371600" y="1497495"/>
            <a:ext cx="9601200" cy="4518992"/>
          </a:xfrm>
        </p:spPr>
        <p:txBody>
          <a:bodyPr>
            <a:noAutofit/>
          </a:bodyPr>
          <a:lstStyle/>
          <a:p>
            <a:pPr marL="0" indent="0">
              <a:buNone/>
            </a:pPr>
            <a:r>
              <a:rPr lang="en-US" sz="2400" b="1" dirty="0" smtClean="0"/>
              <a:t>Metaphor: </a:t>
            </a:r>
            <a:r>
              <a:rPr lang="en-US" sz="2400" dirty="0" smtClean="0"/>
              <a:t>Making </a:t>
            </a:r>
            <a:r>
              <a:rPr lang="en-US" sz="2400" dirty="0"/>
              <a:t>a comparison by directly relating one thing to another unrelated </a:t>
            </a:r>
            <a:r>
              <a:rPr lang="en-US" sz="2400" dirty="0" smtClean="0"/>
              <a:t>thing. </a:t>
            </a:r>
          </a:p>
          <a:p>
            <a:pPr marL="0" indent="0">
              <a:buNone/>
            </a:pPr>
            <a:r>
              <a:rPr lang="en-US" sz="2400" b="1" dirty="0" smtClean="0"/>
              <a:t>Simile: </a:t>
            </a:r>
            <a:r>
              <a:rPr lang="en-US" sz="2400" dirty="0" smtClean="0"/>
              <a:t>Making </a:t>
            </a:r>
            <a:r>
              <a:rPr lang="en-US" sz="2400" dirty="0"/>
              <a:t>a comparison between two different things using “like” or “as” to compare different things and show a common quality between </a:t>
            </a:r>
            <a:r>
              <a:rPr lang="en-US" sz="2400" dirty="0" smtClean="0"/>
              <a:t>them. </a:t>
            </a:r>
            <a:endParaRPr lang="en-US" sz="2400" dirty="0"/>
          </a:p>
          <a:p>
            <a:pPr marL="0" indent="0">
              <a:buNone/>
            </a:pPr>
            <a:r>
              <a:rPr lang="en-US" sz="2400" b="1" dirty="0" smtClean="0"/>
              <a:t>Idiom: </a:t>
            </a:r>
            <a:r>
              <a:rPr lang="en-US" sz="2400" dirty="0" smtClean="0"/>
              <a:t>An </a:t>
            </a:r>
            <a:r>
              <a:rPr lang="en-US" sz="2400" dirty="0"/>
              <a:t>expression that </a:t>
            </a:r>
            <a:r>
              <a:rPr lang="en-US" sz="2400" dirty="0" smtClean="0"/>
              <a:t>puts words together to mean </a:t>
            </a:r>
            <a:r>
              <a:rPr lang="en-US" sz="2400" dirty="0"/>
              <a:t>something unto </a:t>
            </a:r>
            <a:r>
              <a:rPr lang="en-US" sz="2400" dirty="0" smtClean="0"/>
              <a:t>itself.</a:t>
            </a:r>
          </a:p>
          <a:p>
            <a:pPr marL="0" indent="0">
              <a:buNone/>
            </a:pPr>
            <a:r>
              <a:rPr lang="en-US" sz="2400" b="1" dirty="0" smtClean="0"/>
              <a:t>Proverb:</a:t>
            </a:r>
            <a:r>
              <a:rPr lang="en-US" sz="2400" dirty="0" smtClean="0"/>
              <a:t> A </a:t>
            </a:r>
            <a:r>
              <a:rPr lang="en-US" sz="2400" dirty="0"/>
              <a:t>short saying or a piece of folk </a:t>
            </a:r>
            <a:r>
              <a:rPr lang="en-US" sz="2400" dirty="0" smtClean="0"/>
              <a:t>wisdom.</a:t>
            </a:r>
            <a:endParaRPr lang="en-US" sz="2400" dirty="0"/>
          </a:p>
          <a:p>
            <a:pPr marL="0" indent="0">
              <a:buNone/>
            </a:pPr>
            <a:r>
              <a:rPr lang="en-US" sz="2400" b="1" dirty="0" smtClean="0"/>
              <a:t>Oxymoron: </a:t>
            </a:r>
            <a:r>
              <a:rPr lang="en-US" sz="2400" dirty="0" smtClean="0"/>
              <a:t>Opposite </a:t>
            </a:r>
            <a:r>
              <a:rPr lang="en-US" sz="2400" dirty="0"/>
              <a:t>or opposing words in a  </a:t>
            </a:r>
            <a:r>
              <a:rPr lang="en-US" sz="2400" dirty="0" smtClean="0"/>
              <a:t>phrase.</a:t>
            </a:r>
            <a:endParaRPr lang="en-US" sz="2400" dirty="0"/>
          </a:p>
        </p:txBody>
      </p:sp>
    </p:spTree>
    <p:extLst>
      <p:ext uri="{BB962C8B-B14F-4D97-AF65-F5344CB8AC3E}">
        <p14:creationId xmlns:p14="http://schemas.microsoft.com/office/powerpoint/2010/main" val="166710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Figures of speech cont..</a:t>
            </a:r>
            <a:endParaRPr lang="en-US" cap="none" dirty="0"/>
          </a:p>
        </p:txBody>
      </p:sp>
      <p:sp>
        <p:nvSpPr>
          <p:cNvPr id="3" name="Content Placeholder 2"/>
          <p:cNvSpPr>
            <a:spLocks noGrp="1"/>
          </p:cNvSpPr>
          <p:nvPr>
            <p:ph idx="1"/>
          </p:nvPr>
        </p:nvSpPr>
        <p:spPr/>
        <p:txBody>
          <a:bodyPr>
            <a:noAutofit/>
          </a:bodyPr>
          <a:lstStyle/>
          <a:p>
            <a:pPr marL="0" indent="0">
              <a:buNone/>
            </a:pPr>
            <a:r>
              <a:rPr lang="en-US" sz="2400" b="1" dirty="0" smtClean="0"/>
              <a:t>Hyperbole: </a:t>
            </a:r>
            <a:r>
              <a:rPr lang="en-US" sz="2400" dirty="0" smtClean="0"/>
              <a:t>A </a:t>
            </a:r>
            <a:r>
              <a:rPr lang="en-US" sz="2400" dirty="0"/>
              <a:t>statement that purposely and obviously exaggerates to an extreme.</a:t>
            </a:r>
          </a:p>
          <a:p>
            <a:pPr marL="0" indent="0">
              <a:buNone/>
            </a:pPr>
            <a:r>
              <a:rPr lang="en-US" sz="2400" b="1" dirty="0"/>
              <a:t>Personification: </a:t>
            </a:r>
            <a:r>
              <a:rPr lang="en-US" sz="2400" dirty="0"/>
              <a:t>Giving inanimate objects human characteristics. </a:t>
            </a:r>
          </a:p>
          <a:p>
            <a:pPr marL="0" indent="0">
              <a:buNone/>
            </a:pPr>
            <a:r>
              <a:rPr lang="en-US" sz="2400" b="1" dirty="0"/>
              <a:t>Onomatopoeia: </a:t>
            </a:r>
            <a:r>
              <a:rPr lang="en-US" sz="2400" dirty="0"/>
              <a:t>Words that sound like they describe.</a:t>
            </a:r>
          </a:p>
          <a:p>
            <a:pPr marL="0" indent="0">
              <a:buNone/>
            </a:pPr>
            <a:r>
              <a:rPr lang="en-US" sz="2400" b="1" dirty="0"/>
              <a:t>Metonymy</a:t>
            </a:r>
            <a:r>
              <a:rPr lang="en-US" sz="2400" dirty="0"/>
              <a:t>: A word or phrase that replaces words with related or associated words.</a:t>
            </a:r>
          </a:p>
          <a:p>
            <a:pPr marL="0" indent="0">
              <a:buNone/>
            </a:pPr>
            <a:r>
              <a:rPr lang="en-US" sz="2400" b="1" dirty="0"/>
              <a:t>Pun</a:t>
            </a:r>
            <a:r>
              <a:rPr lang="en-US" sz="2400" dirty="0"/>
              <a:t>: A joke using the different possible meanings of a word</a:t>
            </a:r>
            <a:r>
              <a:rPr lang="en-US" sz="2400" dirty="0" smtClean="0"/>
              <a:t>.</a:t>
            </a:r>
          </a:p>
          <a:p>
            <a:pPr marL="0" indent="0">
              <a:buNone/>
            </a:pPr>
            <a:r>
              <a:rPr lang="en-US" sz="2400" b="1" dirty="0" smtClean="0"/>
              <a:t>Irony</a:t>
            </a:r>
            <a:r>
              <a:rPr lang="en-US" sz="2400" dirty="0"/>
              <a:t>: Contradictory </a:t>
            </a:r>
            <a:r>
              <a:rPr lang="en-US" sz="2400" dirty="0" smtClean="0"/>
              <a:t>meanings </a:t>
            </a:r>
            <a:r>
              <a:rPr lang="en-US" sz="2400" dirty="0"/>
              <a:t>of the same phrases or situations</a:t>
            </a:r>
            <a:r>
              <a:rPr lang="en-US" sz="2400" dirty="0" smtClean="0"/>
              <a:t>.</a:t>
            </a:r>
          </a:p>
          <a:p>
            <a:pPr marL="0" indent="0">
              <a:buNone/>
            </a:pPr>
            <a:r>
              <a:rPr lang="en-US" sz="2400" b="1" dirty="0"/>
              <a:t>Alliteration: </a:t>
            </a:r>
            <a:r>
              <a:rPr lang="en-US" sz="2400" dirty="0"/>
              <a:t>Words that begin with the same sound close </a:t>
            </a:r>
            <a:r>
              <a:rPr lang="en-US" sz="2400" dirty="0" smtClean="0"/>
              <a:t>together.</a:t>
            </a:r>
            <a:endParaRPr lang="en-US" sz="2400" dirty="0"/>
          </a:p>
        </p:txBody>
      </p:sp>
    </p:spTree>
    <p:extLst>
      <p:ext uri="{BB962C8B-B14F-4D97-AF65-F5344CB8AC3E}">
        <p14:creationId xmlns:p14="http://schemas.microsoft.com/office/powerpoint/2010/main" val="1583672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4"/>
            <a:ext cx="10178322" cy="4361893"/>
          </a:xfrm>
          <a:ln>
            <a:solidFill>
              <a:schemeClr val="accent1"/>
            </a:solidFill>
          </a:ln>
        </p:spPr>
        <p:txBody>
          <a:bodyPr>
            <a:normAutofit fontScale="90000"/>
          </a:bodyPr>
          <a:lstStyle/>
          <a:p>
            <a:pPr algn="ctr"/>
            <a:r>
              <a:rPr lang="en-US" sz="13800" dirty="0">
                <a:solidFill>
                  <a:schemeClr val="accent4">
                    <a:lumMod val="50000"/>
                  </a:schemeClr>
                </a:solidFill>
              </a:rPr>
              <a:t>Judy </a:t>
            </a:r>
            <a:r>
              <a:rPr lang="en-US" sz="13800" dirty="0" smtClean="0">
                <a:solidFill>
                  <a:schemeClr val="accent4">
                    <a:lumMod val="50000"/>
                  </a:schemeClr>
                </a:solidFill>
              </a:rPr>
              <a:t/>
            </a:r>
            <a:br>
              <a:rPr lang="en-US" sz="13800" dirty="0" smtClean="0">
                <a:solidFill>
                  <a:schemeClr val="accent4">
                    <a:lumMod val="50000"/>
                  </a:schemeClr>
                </a:solidFill>
              </a:rPr>
            </a:br>
            <a:r>
              <a:rPr lang="en-US" sz="13800" dirty="0" smtClean="0">
                <a:solidFill>
                  <a:schemeClr val="accent4">
                    <a:lumMod val="50000"/>
                  </a:schemeClr>
                </a:solidFill>
              </a:rPr>
              <a:t>and </a:t>
            </a:r>
            <a:r>
              <a:rPr lang="en-US" sz="13800" dirty="0">
                <a:solidFill>
                  <a:schemeClr val="accent4">
                    <a:lumMod val="50000"/>
                  </a:schemeClr>
                </a:solidFill>
              </a:rPr>
              <a:t>the B17</a:t>
            </a:r>
            <a:r>
              <a:rPr lang="en-US" sz="5400" dirty="0"/>
              <a:t/>
            </a:r>
            <a:br>
              <a:rPr lang="en-US" sz="5400" dirty="0"/>
            </a:b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23166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cap="none" dirty="0" smtClean="0">
                <a:ea typeface="Apple Braille" charset="0"/>
                <a:cs typeface="Apple Braille" charset="0"/>
              </a:rPr>
              <a:t>{Image of </a:t>
            </a:r>
            <a:r>
              <a:rPr lang="en-US" sz="2800" cap="none" dirty="0">
                <a:ea typeface="Apple Braille" charset="0"/>
                <a:cs typeface="Apple Braille" charset="0"/>
              </a:rPr>
              <a:t>N</a:t>
            </a:r>
            <a:r>
              <a:rPr lang="en-US" sz="2800" cap="none" dirty="0" smtClean="0">
                <a:ea typeface="Apple Braille" charset="0"/>
                <a:cs typeface="Apple Braille" charset="0"/>
              </a:rPr>
              <a:t>ate (young man with glasses) and  </a:t>
            </a:r>
            <a:r>
              <a:rPr lang="en-US" sz="2800" cap="none" dirty="0">
                <a:ea typeface="Apple Braille" charset="0"/>
                <a:cs typeface="Apple Braille" charset="0"/>
              </a:rPr>
              <a:t>J</a:t>
            </a:r>
            <a:r>
              <a:rPr lang="en-US" sz="2800" cap="none" dirty="0" smtClean="0">
                <a:ea typeface="Apple Braille" charset="0"/>
                <a:cs typeface="Apple Braille" charset="0"/>
              </a:rPr>
              <a:t>udy (an elderly woman) shaking hands in greeting.}</a:t>
            </a:r>
            <a:endParaRPr lang="en-US" sz="2800" cap="none" dirty="0">
              <a:ea typeface="Apple Braille" charset="0"/>
              <a:cs typeface="Apple Braille" charset="0"/>
            </a:endParaRPr>
          </a:p>
        </p:txBody>
      </p:sp>
      <p:sp>
        <p:nvSpPr>
          <p:cNvPr id="3" name="Content Placeholder 2"/>
          <p:cNvSpPr>
            <a:spLocks noGrp="1"/>
          </p:cNvSpPr>
          <p:nvPr>
            <p:ph idx="1"/>
          </p:nvPr>
        </p:nvSpPr>
        <p:spPr>
          <a:xfrm>
            <a:off x="1371600" y="2266123"/>
            <a:ext cx="9601199" cy="4359964"/>
          </a:xfrm>
        </p:spPr>
        <p:txBody>
          <a:bodyPr>
            <a:noAutofit/>
          </a:bodyPr>
          <a:lstStyle/>
          <a:p>
            <a:pPr marL="0" indent="0">
              <a:buNone/>
            </a:pPr>
            <a:r>
              <a:rPr lang="en-US" dirty="0"/>
              <a:t/>
            </a:r>
            <a:br>
              <a:rPr lang="en-US" dirty="0"/>
            </a:br>
            <a:r>
              <a:rPr lang="en-US" dirty="0"/>
              <a:t>Nate tentatively knocked on the nursing room door, “Hello, um, hello?” </a:t>
            </a:r>
          </a:p>
          <a:p>
            <a:pPr marL="0" indent="0">
              <a:buNone/>
            </a:pPr>
            <a:r>
              <a:rPr lang="en-US" dirty="0"/>
              <a:t/>
            </a:r>
            <a:br>
              <a:rPr lang="en-US" dirty="0"/>
            </a:br>
            <a:r>
              <a:rPr lang="en-US" dirty="0"/>
              <a:t>A low husky voice shot back out through the quiet corridor, “Yes, I’m here. What can I do for you?”</a:t>
            </a:r>
          </a:p>
          <a:p>
            <a:pPr marL="0" indent="0">
              <a:buNone/>
            </a:pPr>
            <a:r>
              <a:rPr lang="en-US" dirty="0"/>
              <a:t/>
            </a:r>
            <a:br>
              <a:rPr lang="en-US" dirty="0"/>
            </a:br>
            <a:r>
              <a:rPr lang="en-US" dirty="0"/>
              <a:t>“My name is Nate. I e-mailed you last week about interviewing you today for my AP History class. You are Ms. Judy Moore, right?”</a:t>
            </a:r>
          </a:p>
          <a:p>
            <a:pPr marL="0" indent="0">
              <a:buNone/>
            </a:pPr>
            <a:r>
              <a:rPr lang="en-US" dirty="0"/>
              <a:t/>
            </a:r>
            <a:br>
              <a:rPr lang="en-US" dirty="0"/>
            </a:br>
            <a:r>
              <a:rPr lang="en-US" dirty="0"/>
              <a:t>“Yes indeed, that’s my name, but please just call me Ms. Judy. That’s what everyone calls me around here. I’m so glad you came, I could use some company, I’ve had a black cloud hanging over me all day.” </a:t>
            </a:r>
          </a:p>
          <a:p>
            <a:pPr marL="0" indent="0">
              <a:buNone/>
            </a:pPr>
            <a:r>
              <a:rPr lang="en-US" sz="1400" dirty="0"/>
              <a:t/>
            </a:r>
            <a:br>
              <a:rPr lang="en-US" sz="1400" dirty="0"/>
            </a:br>
            <a:endParaRPr lang="en-US" sz="1400" dirty="0"/>
          </a:p>
        </p:txBody>
      </p:sp>
    </p:spTree>
    <p:extLst>
      <p:ext uri="{BB962C8B-B14F-4D97-AF65-F5344CB8AC3E}">
        <p14:creationId xmlns:p14="http://schemas.microsoft.com/office/powerpoint/2010/main" val="2091370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Metaphor: </a:t>
            </a:r>
            <a:r>
              <a:rPr lang="en-US" sz="5400" cap="none" dirty="0" smtClean="0"/>
              <a:t>making a comparison by directly relating one thing to another unrelated thing.</a:t>
            </a:r>
            <a:r>
              <a:rPr lang="en-US" sz="5400" dirty="0"/>
              <a:t/>
            </a:r>
            <a:br>
              <a:rPr lang="en-US" sz="5400" dirty="0"/>
            </a:br>
            <a:endParaRPr lang="en-US" dirty="0"/>
          </a:p>
        </p:txBody>
      </p:sp>
      <p:sp>
        <p:nvSpPr>
          <p:cNvPr id="3" name="Content Placeholder 2"/>
          <p:cNvSpPr>
            <a:spLocks noGrp="1"/>
          </p:cNvSpPr>
          <p:nvPr>
            <p:ph idx="1"/>
          </p:nvPr>
        </p:nvSpPr>
        <p:spPr>
          <a:xfrm>
            <a:off x="1371600" y="2286000"/>
            <a:ext cx="9601200" cy="4446104"/>
          </a:xfrm>
        </p:spPr>
        <p:txBody>
          <a:bodyPr>
            <a:normAutofit/>
          </a:bodyPr>
          <a:lstStyle/>
          <a:p>
            <a:pPr marL="0" indent="0">
              <a:buNone/>
            </a:pPr>
            <a:endParaRPr lang="en-US" sz="3400" b="1" dirty="0" smtClean="0"/>
          </a:p>
          <a:p>
            <a:pPr marL="0" indent="0">
              <a:buNone/>
            </a:pPr>
            <a:r>
              <a:rPr lang="en-US" sz="5400" b="1" dirty="0" smtClean="0"/>
              <a:t>Example from the text: </a:t>
            </a:r>
          </a:p>
          <a:p>
            <a:pPr marL="0" indent="0">
              <a:buNone/>
            </a:pPr>
            <a:r>
              <a:rPr lang="en-US" sz="5400" dirty="0"/>
              <a:t>I’ve had a </a:t>
            </a:r>
            <a:r>
              <a:rPr lang="en-US" sz="5400" b="1" i="1" dirty="0"/>
              <a:t>black cloud hanging over me </a:t>
            </a:r>
            <a:r>
              <a:rPr lang="en-US" sz="5400" dirty="0"/>
              <a:t>all day.” </a:t>
            </a:r>
          </a:p>
          <a:p>
            <a:endParaRPr lang="en-US" dirty="0"/>
          </a:p>
        </p:txBody>
      </p:sp>
    </p:spTree>
    <p:extLst>
      <p:ext uri="{BB962C8B-B14F-4D97-AF65-F5344CB8AC3E}">
        <p14:creationId xmlns:p14="http://schemas.microsoft.com/office/powerpoint/2010/main" val="872815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cap="none" dirty="0" smtClean="0"/>
              <a:t>Which one of these is a metaphor?</a:t>
            </a:r>
            <a:endParaRPr lang="en-US" sz="5400" cap="none" dirty="0"/>
          </a:p>
        </p:txBody>
      </p:sp>
      <p:sp>
        <p:nvSpPr>
          <p:cNvPr id="3" name="Content Placeholder 2"/>
          <p:cNvSpPr>
            <a:spLocks noGrp="1"/>
          </p:cNvSpPr>
          <p:nvPr>
            <p:ph idx="1"/>
          </p:nvPr>
        </p:nvSpPr>
        <p:spPr>
          <a:xfrm>
            <a:off x="1371600" y="2312504"/>
            <a:ext cx="9601200" cy="3581400"/>
          </a:xfrm>
        </p:spPr>
        <p:txBody>
          <a:bodyPr>
            <a:normAutofit/>
          </a:bodyPr>
          <a:lstStyle/>
          <a:p>
            <a:pPr marL="0" indent="0">
              <a:buNone/>
            </a:pPr>
            <a:r>
              <a:rPr lang="en-US" sz="4000" dirty="0" smtClean="0"/>
              <a:t>Click the correct option. </a:t>
            </a:r>
          </a:p>
          <a:p>
            <a:pPr marL="0" indent="0">
              <a:buNone/>
            </a:pPr>
            <a:r>
              <a:rPr lang="en-US" sz="4000" dirty="0" smtClean="0"/>
              <a:t>A) Sick as a dog</a:t>
            </a:r>
          </a:p>
          <a:p>
            <a:pPr marL="0" indent="0">
              <a:buNone/>
            </a:pPr>
            <a:r>
              <a:rPr lang="en-US" sz="4000" dirty="0" smtClean="0"/>
              <a:t>B) You light up my life</a:t>
            </a:r>
          </a:p>
          <a:p>
            <a:pPr marL="0" indent="0">
              <a:buNone/>
            </a:pPr>
            <a:r>
              <a:rPr lang="en-US" sz="4000" dirty="0" smtClean="0"/>
              <a:t>C) Out of the blue</a:t>
            </a:r>
            <a:endParaRPr lang="en-US" sz="4000" dirty="0"/>
          </a:p>
        </p:txBody>
      </p:sp>
    </p:spTree>
    <p:extLst>
      <p:ext uri="{BB962C8B-B14F-4D97-AF65-F5344CB8AC3E}">
        <p14:creationId xmlns:p14="http://schemas.microsoft.com/office/powerpoint/2010/main" val="1434010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cap="none" dirty="0" smtClean="0"/>
              <a:t>{Image of </a:t>
            </a:r>
            <a:r>
              <a:rPr lang="en-US" sz="3600" cap="none" dirty="0"/>
              <a:t>N</a:t>
            </a:r>
            <a:r>
              <a:rPr lang="en-US" sz="3600" cap="none" dirty="0" smtClean="0"/>
              <a:t>ate and </a:t>
            </a:r>
            <a:r>
              <a:rPr lang="en-US" sz="3600" cap="none" dirty="0"/>
              <a:t>J</a:t>
            </a:r>
            <a:r>
              <a:rPr lang="en-US" sz="3600" cap="none" dirty="0" smtClean="0"/>
              <a:t>udy talking to each other with a table and chairs in front of them.}</a:t>
            </a:r>
            <a:endParaRPr lang="en-US" sz="3600" cap="none" dirty="0"/>
          </a:p>
        </p:txBody>
      </p:sp>
      <p:sp>
        <p:nvSpPr>
          <p:cNvPr id="3" name="Content Placeholder 2"/>
          <p:cNvSpPr>
            <a:spLocks noGrp="1"/>
          </p:cNvSpPr>
          <p:nvPr>
            <p:ph idx="1"/>
          </p:nvPr>
        </p:nvSpPr>
        <p:spPr>
          <a:xfrm>
            <a:off x="1371600" y="2040835"/>
            <a:ext cx="9601200" cy="3826565"/>
          </a:xfrm>
        </p:spPr>
        <p:txBody>
          <a:bodyPr>
            <a:normAutofit fontScale="92500" lnSpcReduction="20000"/>
          </a:bodyPr>
          <a:lstStyle/>
          <a:p>
            <a:pPr marL="0" indent="0">
              <a:buNone/>
            </a:pPr>
            <a:r>
              <a:rPr lang="en-US" dirty="0"/>
              <a:t>“I’m so sorry to hear that,” said Nate. “I hope you don’t mind me asking what’s wrong?” </a:t>
            </a:r>
          </a:p>
          <a:p>
            <a:pPr marL="0" indent="0">
              <a:buNone/>
            </a:pPr>
            <a:r>
              <a:rPr lang="en-US" dirty="0"/>
              <a:t/>
            </a:r>
            <a:br>
              <a:rPr lang="en-US" dirty="0"/>
            </a:br>
            <a:r>
              <a:rPr lang="en-US" dirty="0"/>
              <a:t>“You know when you get to be my age, ninety-six, and you’re stuck in a place like this, it gets mighty lonesome at times,” said Judy. “Nothing, in particular, is wrong, my days all seem to blend together around here.” </a:t>
            </a:r>
          </a:p>
          <a:p>
            <a:pPr marL="0" indent="0">
              <a:buNone/>
            </a:pPr>
            <a:r>
              <a:rPr lang="en-US" dirty="0"/>
              <a:t/>
            </a:r>
            <a:br>
              <a:rPr lang="en-US" dirty="0"/>
            </a:br>
            <a:r>
              <a:rPr lang="en-US" dirty="0"/>
              <a:t>“Well, I’m glad I could help keep you company today,” said Nate.</a:t>
            </a:r>
          </a:p>
          <a:p>
            <a:pPr marL="0" indent="0">
              <a:buNone/>
            </a:pPr>
            <a:r>
              <a:rPr lang="en-US" dirty="0"/>
              <a:t/>
            </a:r>
            <a:br>
              <a:rPr lang="en-US" dirty="0"/>
            </a:br>
            <a:r>
              <a:rPr lang="en-US" dirty="0"/>
              <a:t>“Please, please sit down,” said Judy as she moved across the room, her feet shuffling like dry leaves in the wind. </a:t>
            </a:r>
          </a:p>
          <a:p>
            <a:pPr marL="0" indent="0">
              <a:buNone/>
            </a:pPr>
            <a:r>
              <a:rPr lang="en-US" dirty="0"/>
              <a:t/>
            </a:r>
            <a:br>
              <a:rPr lang="en-US" dirty="0"/>
            </a:br>
            <a:endParaRPr lang="en-US" dirty="0"/>
          </a:p>
        </p:txBody>
      </p:sp>
    </p:spTree>
    <p:extLst>
      <p:ext uri="{BB962C8B-B14F-4D97-AF65-F5344CB8AC3E}">
        <p14:creationId xmlns:p14="http://schemas.microsoft.com/office/powerpoint/2010/main" val="198511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cap="none" dirty="0" smtClean="0"/>
              <a:t>Simile: </a:t>
            </a:r>
            <a:r>
              <a:rPr lang="en-US" sz="3200" cap="none" dirty="0" smtClean="0"/>
              <a:t>making a comparison between two different things using “like” or “as” to compare different things and show a common quality between them. </a:t>
            </a:r>
            <a:br>
              <a:rPr lang="en-US" sz="3200" cap="none" dirty="0" smtClean="0"/>
            </a:br>
            <a:endParaRPr lang="en-US" sz="2800" cap="none" dirty="0"/>
          </a:p>
        </p:txBody>
      </p:sp>
      <p:sp>
        <p:nvSpPr>
          <p:cNvPr id="3" name="Content Placeholder 2"/>
          <p:cNvSpPr>
            <a:spLocks noGrp="1"/>
          </p:cNvSpPr>
          <p:nvPr>
            <p:ph idx="1"/>
          </p:nvPr>
        </p:nvSpPr>
        <p:spPr/>
        <p:txBody>
          <a:bodyPr>
            <a:normAutofit fontScale="925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5400" b="1" dirty="0" smtClean="0"/>
              <a:t>Example from the text: </a:t>
            </a:r>
          </a:p>
          <a:p>
            <a:pPr marL="0" marR="0" lvl="0" indent="0" defTabSz="914400" eaLnBrk="1" fontAlgn="auto" latinLnBrk="0" hangingPunct="1">
              <a:lnSpc>
                <a:spcPct val="100000"/>
              </a:lnSpc>
              <a:spcBef>
                <a:spcPts val="0"/>
              </a:spcBef>
              <a:spcAft>
                <a:spcPts val="0"/>
              </a:spcAft>
              <a:buClrTx/>
              <a:buSzTx/>
              <a:buFontTx/>
              <a:buNone/>
              <a:tabLst/>
              <a:defRPr/>
            </a:pPr>
            <a:endParaRPr lang="en-US" sz="5400" dirty="0"/>
          </a:p>
          <a:p>
            <a:pPr marL="0" indent="0">
              <a:lnSpc>
                <a:spcPct val="100000"/>
              </a:lnSpc>
              <a:spcBef>
                <a:spcPts val="0"/>
              </a:spcBef>
              <a:buClrTx/>
              <a:buNone/>
            </a:pPr>
            <a:r>
              <a:rPr lang="en-US" sz="5400" dirty="0" smtClean="0"/>
              <a:t>She </a:t>
            </a:r>
            <a:r>
              <a:rPr lang="en-US" sz="5400" dirty="0"/>
              <a:t>moved across the room, her feet </a:t>
            </a:r>
            <a:r>
              <a:rPr lang="en-US" sz="5400" b="1" i="1" dirty="0"/>
              <a:t>shuffling like dry leaves in the wind. </a:t>
            </a:r>
          </a:p>
          <a:p>
            <a:pPr marL="0" marR="0" lvl="0" indent="0" defTabSz="914400" eaLnBrk="1" fontAlgn="auto" latinLnBrk="0" hangingPunct="1">
              <a:lnSpc>
                <a:spcPct val="100000"/>
              </a:lnSpc>
              <a:spcBef>
                <a:spcPts val="0"/>
              </a:spcBef>
              <a:spcAft>
                <a:spcPts val="0"/>
              </a:spcAft>
              <a:buClrTx/>
              <a:buSzTx/>
              <a:buFontTx/>
              <a:buNone/>
              <a:tabLst/>
              <a:defRPr/>
            </a:pPr>
            <a:endParaRPr lang="en-US" sz="3200" dirty="0"/>
          </a:p>
        </p:txBody>
      </p:sp>
    </p:spTree>
    <p:extLst>
      <p:ext uri="{BB962C8B-B14F-4D97-AF65-F5344CB8AC3E}">
        <p14:creationId xmlns:p14="http://schemas.microsoft.com/office/powerpoint/2010/main" val="1378525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dirty="0" smtClean="0"/>
              <a:t>Word Search </a:t>
            </a:r>
            <a:endParaRPr lang="en-US" sz="7200"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dirty="0" smtClean="0"/>
              <a:t>In a simile you will often find the words:</a:t>
            </a:r>
          </a:p>
          <a:p>
            <a:pPr marL="0" marR="0" lvl="0" indent="0" defTabSz="914400" eaLnBrk="1" fontAlgn="auto" latinLnBrk="0" hangingPunct="1">
              <a:lnSpc>
                <a:spcPct val="100000"/>
              </a:lnSpc>
              <a:spcBef>
                <a:spcPts val="0"/>
              </a:spcBef>
              <a:spcAft>
                <a:spcPts val="0"/>
              </a:spcAft>
              <a:buClrTx/>
              <a:buSzTx/>
              <a:buFontTx/>
              <a:buNone/>
              <a:tabLst/>
              <a:defRPr/>
            </a:pPr>
            <a:endParaRPr lang="en-US" sz="3200" dirty="0"/>
          </a:p>
          <a:p>
            <a:pPr marL="0" marR="0" lvl="0" indent="0" defTabSz="914400" eaLnBrk="1" fontAlgn="auto" latinLnBrk="0" hangingPunct="1">
              <a:lnSpc>
                <a:spcPct val="100000"/>
              </a:lnSpc>
              <a:spcBef>
                <a:spcPts val="0"/>
              </a:spcBef>
              <a:spcAft>
                <a:spcPts val="0"/>
              </a:spcAft>
              <a:buClrTx/>
              <a:buSzTx/>
              <a:buFontTx/>
              <a:buNone/>
              <a:tabLst/>
              <a:defRPr/>
            </a:pPr>
            <a:r>
              <a:rPr lang="en-US" sz="3200" dirty="0" smtClean="0"/>
              <a:t>Answers: </a:t>
            </a:r>
          </a:p>
          <a:p>
            <a:pPr>
              <a:lnSpc>
                <a:spcPct val="100000"/>
              </a:lnSpc>
              <a:spcBef>
                <a:spcPts val="0"/>
              </a:spcBef>
              <a:buClrTx/>
            </a:pPr>
            <a:r>
              <a:rPr lang="en-US" sz="3200" dirty="0"/>
              <a:t>l</a:t>
            </a:r>
            <a:r>
              <a:rPr lang="en-US" sz="3200" dirty="0" smtClean="0"/>
              <a:t>ike</a:t>
            </a:r>
          </a:p>
          <a:p>
            <a:pPr>
              <a:lnSpc>
                <a:spcPct val="100000"/>
              </a:lnSpc>
              <a:spcBef>
                <a:spcPts val="0"/>
              </a:spcBef>
              <a:buClrTx/>
            </a:pPr>
            <a:r>
              <a:rPr lang="en-US" sz="3200" dirty="0"/>
              <a:t>a</a:t>
            </a:r>
            <a:r>
              <a:rPr lang="en-US" sz="3200" dirty="0" smtClean="0"/>
              <a:t>s</a:t>
            </a:r>
          </a:p>
          <a:p>
            <a:pPr>
              <a:lnSpc>
                <a:spcPct val="100000"/>
              </a:lnSpc>
              <a:spcBef>
                <a:spcPts val="0"/>
              </a:spcBef>
              <a:buClrTx/>
            </a:pPr>
            <a:r>
              <a:rPr lang="en-US" sz="3200" dirty="0"/>
              <a:t>s</a:t>
            </a:r>
            <a:r>
              <a:rPr lang="en-US" sz="3200" dirty="0" smtClean="0"/>
              <a:t>o</a:t>
            </a:r>
            <a:endParaRPr lang="en-US" sz="3200" dirty="0"/>
          </a:p>
          <a:p>
            <a:pPr>
              <a:lnSpc>
                <a:spcPct val="100000"/>
              </a:lnSpc>
              <a:spcBef>
                <a:spcPts val="0"/>
              </a:spcBef>
              <a:buClrTx/>
            </a:pPr>
            <a:r>
              <a:rPr lang="en-US" sz="3200" dirty="0" smtClean="0"/>
              <a:t>than</a:t>
            </a:r>
            <a:endParaRPr lang="en-US" sz="3200" dirty="0"/>
          </a:p>
        </p:txBody>
      </p:sp>
    </p:spTree>
    <p:extLst>
      <p:ext uri="{BB962C8B-B14F-4D97-AF65-F5344CB8AC3E}">
        <p14:creationId xmlns:p14="http://schemas.microsoft.com/office/powerpoint/2010/main" val="1822175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1903616"/>
          </a:xfrm>
        </p:spPr>
        <p:txBody>
          <a:bodyPr>
            <a:normAutofit fontScale="90000"/>
          </a:bodyPr>
          <a:lstStyle/>
          <a:p>
            <a:r>
              <a:rPr lang="en-US" cap="none" dirty="0"/>
              <a:t>{</a:t>
            </a:r>
            <a:r>
              <a:rPr lang="en-US" cap="none" dirty="0" smtClean="0"/>
              <a:t>Image of </a:t>
            </a:r>
            <a:r>
              <a:rPr lang="en-US" cap="none" dirty="0"/>
              <a:t>N</a:t>
            </a:r>
            <a:r>
              <a:rPr lang="en-US" cap="none" dirty="0" smtClean="0"/>
              <a:t>ate and </a:t>
            </a:r>
            <a:r>
              <a:rPr lang="en-US" cap="none" dirty="0"/>
              <a:t>J</a:t>
            </a:r>
            <a:r>
              <a:rPr lang="en-US" cap="none" dirty="0" smtClean="0"/>
              <a:t>udy sitting across the table from each other in a pleasant room. Flowers on the table.}</a:t>
            </a:r>
            <a:endParaRPr lang="en-US" cap="none" dirty="0"/>
          </a:p>
        </p:txBody>
      </p:sp>
      <p:sp>
        <p:nvSpPr>
          <p:cNvPr id="3" name="Content Placeholder 2"/>
          <p:cNvSpPr>
            <a:spLocks noGrp="1"/>
          </p:cNvSpPr>
          <p:nvPr>
            <p:ph idx="1"/>
          </p:nvPr>
        </p:nvSpPr>
        <p:spPr/>
        <p:txBody>
          <a:bodyPr/>
          <a:lstStyle/>
          <a:p>
            <a:pPr marL="0" indent="0">
              <a:buNone/>
            </a:pPr>
            <a:r>
              <a:rPr lang="en-US" dirty="0"/>
              <a:t>“Well, where should we begin?” Nate asked as he looked at Judy. He knew that she was ninety-six years old, but she looked a lot younger. She moved slowly, but her face and her demeanor seemed like that of a younger woman’s. </a:t>
            </a:r>
          </a:p>
          <a:p>
            <a:pPr marL="0" indent="0">
              <a:buNone/>
            </a:pPr>
            <a:r>
              <a:rPr lang="en-US" dirty="0"/>
              <a:t/>
            </a:r>
            <a:br>
              <a:rPr lang="en-US" dirty="0"/>
            </a:br>
            <a:r>
              <a:rPr lang="en-US" dirty="0"/>
              <a:t>“Let’s not jump the gun here, mister,” said Judy. “I’m here all day with nowhere to go, and a nice good looking fella like yourself comes in to talk to me. Hey, you’re welcome to come back tomorrow too. So, why don’t you tell me a little bit about yourself?” </a:t>
            </a:r>
          </a:p>
          <a:p>
            <a:pPr marL="0" indent="0">
              <a:buNone/>
            </a:pPr>
            <a:r>
              <a:rPr lang="en-US" dirty="0"/>
              <a:t/>
            </a:r>
            <a:br>
              <a:rPr lang="en-US" dirty="0"/>
            </a:br>
            <a:endParaRPr lang="en-US" dirty="0"/>
          </a:p>
        </p:txBody>
      </p:sp>
    </p:spTree>
    <p:extLst>
      <p:ext uri="{BB962C8B-B14F-4D97-AF65-F5344CB8AC3E}">
        <p14:creationId xmlns:p14="http://schemas.microsoft.com/office/powerpoint/2010/main" val="35943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1903616"/>
          </a:xfrm>
        </p:spPr>
        <p:txBody>
          <a:bodyPr>
            <a:normAutofit fontScale="90000"/>
          </a:bodyPr>
          <a:lstStyle/>
          <a:p>
            <a:r>
              <a:rPr lang="en-US" sz="5400" b="1" cap="none" dirty="0" smtClean="0"/>
              <a:t>Idiom: </a:t>
            </a:r>
            <a:r>
              <a:rPr lang="en-US" sz="5400" cap="none" dirty="0" smtClean="0"/>
              <a:t>an expression that puts words together to mean something unto itself.</a:t>
            </a:r>
            <a:r>
              <a:rPr lang="en-US" sz="5400" dirty="0"/>
              <a:t/>
            </a:r>
            <a:br>
              <a:rPr lang="en-US" sz="5400" dirty="0"/>
            </a:b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4000"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sz="54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5400" b="1" dirty="0"/>
          </a:p>
          <a:p>
            <a:pPr marL="0" lvl="0" indent="0">
              <a:lnSpc>
                <a:spcPct val="100000"/>
              </a:lnSpc>
              <a:spcBef>
                <a:spcPts val="0"/>
              </a:spcBef>
              <a:buClrTx/>
              <a:buNone/>
            </a:pPr>
            <a:r>
              <a:rPr lang="en-US" sz="5400" dirty="0"/>
              <a:t>Let’s not </a:t>
            </a:r>
            <a:r>
              <a:rPr lang="en-US" sz="5400" b="1" i="1" dirty="0"/>
              <a:t>jump the gun</a:t>
            </a:r>
            <a:r>
              <a:rPr lang="en-US" sz="5400" dirty="0"/>
              <a:t> </a:t>
            </a:r>
            <a:r>
              <a:rPr lang="en-US" sz="5400" dirty="0" smtClean="0"/>
              <a:t>here.</a:t>
            </a:r>
            <a:endParaRPr lang="en-US" sz="5400" b="1" dirty="0"/>
          </a:p>
        </p:txBody>
      </p:sp>
    </p:spTree>
    <p:extLst>
      <p:ext uri="{BB962C8B-B14F-4D97-AF65-F5344CB8AC3E}">
        <p14:creationId xmlns:p14="http://schemas.microsoft.com/office/powerpoint/2010/main" val="661499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What does jump the gun mean in the context of the story?</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A) Let’s not start shooting.</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B) Let’s go pole-vault.</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 Let’s not rush. </a:t>
            </a:r>
            <a:endParaRPr lang="en-US" dirty="0"/>
          </a:p>
        </p:txBody>
      </p:sp>
    </p:spTree>
    <p:extLst>
      <p:ext uri="{BB962C8B-B14F-4D97-AF65-F5344CB8AC3E}">
        <p14:creationId xmlns:p14="http://schemas.microsoft.com/office/powerpoint/2010/main" val="303054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none" dirty="0"/>
              <a:t>{</a:t>
            </a:r>
            <a:r>
              <a:rPr lang="en-US" cap="none" dirty="0" smtClean="0"/>
              <a:t>Image of Nate and Judy talking, Nate looking sad, Judy looking concerned.}</a:t>
            </a:r>
            <a:endParaRPr lang="en-US" cap="none" dirty="0"/>
          </a:p>
        </p:txBody>
      </p:sp>
      <p:sp>
        <p:nvSpPr>
          <p:cNvPr id="3" name="Content Placeholder 2"/>
          <p:cNvSpPr>
            <a:spLocks noGrp="1"/>
          </p:cNvSpPr>
          <p:nvPr>
            <p:ph idx="1"/>
          </p:nvPr>
        </p:nvSpPr>
        <p:spPr/>
        <p:txBody>
          <a:bodyPr>
            <a:noAutofit/>
          </a:bodyPr>
          <a:lstStyle/>
          <a:p>
            <a:pPr marL="0" indent="0">
              <a:buNone/>
            </a:pPr>
            <a:r>
              <a:rPr lang="en-US" sz="1600" dirty="0"/>
              <a:t/>
            </a:r>
            <a:br>
              <a:rPr lang="en-US" sz="1600" dirty="0"/>
            </a:br>
            <a:r>
              <a:rPr lang="en-US" sz="1600" dirty="0"/>
              <a:t>“Uh-ok, well… You know my name is Nate. I’m seventeen years old, and I’m a senior in high school. Geez, I can't wait to be done with high school. I'm so ready for college if I get to go to college."</a:t>
            </a:r>
          </a:p>
          <a:p>
            <a:pPr marL="0" indent="0">
              <a:buNone/>
            </a:pPr>
            <a:r>
              <a:rPr lang="en-US" sz="1600" dirty="0"/>
              <a:t/>
            </a:r>
            <a:br>
              <a:rPr lang="en-US" sz="1600" dirty="0"/>
            </a:br>
            <a:r>
              <a:rPr lang="en-US" sz="1600" dirty="0"/>
              <a:t>"Why wouldn't you get to go?" asked Judy.</a:t>
            </a:r>
          </a:p>
          <a:p>
            <a:pPr marL="0" indent="0">
              <a:buNone/>
            </a:pPr>
            <a:r>
              <a:rPr lang="en-US" sz="1600" dirty="0"/>
              <a:t/>
            </a:r>
            <a:br>
              <a:rPr lang="en-US" sz="1600" dirty="0"/>
            </a:br>
            <a:r>
              <a:rPr lang="en-US" sz="1600" dirty="0"/>
              <a:t>"College costs a lot of money,” said Nate.  </a:t>
            </a:r>
          </a:p>
          <a:p>
            <a:pPr marL="0" indent="0">
              <a:buNone/>
            </a:pPr>
            <a:r>
              <a:rPr lang="en-US" sz="1600" dirty="0"/>
              <a:t/>
            </a:r>
            <a:br>
              <a:rPr lang="en-US" sz="1600" dirty="0"/>
            </a:br>
            <a:r>
              <a:rPr lang="en-US" sz="1600" dirty="0"/>
              <a:t>“Well, I didn’t go to college, and I turned out alright,” said Judy. “Plus sometimes college isn’t all that it’s cracked up to be. A lot of people go to college and still don’t know what they want to do with their lives.”</a:t>
            </a:r>
          </a:p>
          <a:p>
            <a:pPr marL="0" indent="0">
              <a:buNone/>
            </a:pPr>
            <a:r>
              <a:rPr lang="en-US" sz="1600" dirty="0"/>
              <a:t/>
            </a:r>
            <a:br>
              <a:rPr lang="en-US" sz="1600" dirty="0"/>
            </a:br>
            <a:r>
              <a:rPr lang="en-US" sz="1600" dirty="0"/>
              <a:t>“You’re right Ms. Judy. I guess the grass is always greener on the other side,” said Nate.  "Seems like some of the kids who get to go, take it for granted."</a:t>
            </a:r>
          </a:p>
          <a:p>
            <a:pPr marL="0" indent="0">
              <a:buNone/>
            </a:pPr>
            <a:r>
              <a:rPr lang="en-US" sz="1600" dirty="0"/>
              <a:t/>
            </a:r>
            <a:br>
              <a:rPr lang="en-US" sz="1600" dirty="0"/>
            </a:br>
            <a:endParaRPr lang="en-US" sz="1600" dirty="0"/>
          </a:p>
        </p:txBody>
      </p:sp>
    </p:spTree>
    <p:extLst>
      <p:ext uri="{BB962C8B-B14F-4D97-AF65-F5344CB8AC3E}">
        <p14:creationId xmlns:p14="http://schemas.microsoft.com/office/powerpoint/2010/main" val="1750951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Proverb:</a:t>
            </a:r>
            <a:r>
              <a:rPr lang="en-US" sz="5400" cap="none" dirty="0" smtClean="0"/>
              <a:t> A short saying or a piece of folk wisdom.</a:t>
            </a:r>
            <a:r>
              <a:rPr lang="en-US" sz="5400" dirty="0"/>
              <a:t/>
            </a:r>
            <a:br>
              <a:rPr lang="en-US" sz="5400" dirty="0"/>
            </a:b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54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5400" dirty="0"/>
          </a:p>
          <a:p>
            <a:pPr marL="0" lvl="0" indent="0">
              <a:lnSpc>
                <a:spcPct val="100000"/>
              </a:lnSpc>
              <a:spcBef>
                <a:spcPts val="0"/>
              </a:spcBef>
              <a:buClrTx/>
              <a:buNone/>
            </a:pPr>
            <a:r>
              <a:rPr lang="en-US" sz="5400" dirty="0"/>
              <a:t>I guess the </a:t>
            </a:r>
            <a:r>
              <a:rPr lang="en-US" sz="5400" b="1" i="1" dirty="0"/>
              <a:t>grass is always greener on the other </a:t>
            </a:r>
            <a:r>
              <a:rPr lang="en-US" sz="5400" b="1" i="1" dirty="0" smtClean="0"/>
              <a:t>side.</a:t>
            </a:r>
            <a:endParaRPr lang="en-US" sz="5400" b="1" i="1" dirty="0"/>
          </a:p>
        </p:txBody>
      </p:sp>
    </p:spTree>
    <p:extLst>
      <p:ext uri="{BB962C8B-B14F-4D97-AF65-F5344CB8AC3E}">
        <p14:creationId xmlns:p14="http://schemas.microsoft.com/office/powerpoint/2010/main" val="1280235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cap="none" dirty="0" smtClean="0"/>
              <a:t>Which proverb means that you have to start something to be able to finish it?</a:t>
            </a:r>
            <a:endParaRPr lang="en-US" sz="4000"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457200" marR="0" lvl="0" indent="-457200" defTabSz="914400" eaLnBrk="1" fontAlgn="auto" latinLnBrk="0" hangingPunct="1">
              <a:lnSpc>
                <a:spcPct val="100000"/>
              </a:lnSpc>
              <a:spcBef>
                <a:spcPts val="0"/>
              </a:spcBef>
              <a:spcAft>
                <a:spcPts val="0"/>
              </a:spcAft>
              <a:buClrTx/>
              <a:buSzTx/>
              <a:buFontTx/>
              <a:buAutoNum type="alphaUcParenR"/>
              <a:tabLst/>
              <a:defRPr/>
            </a:pPr>
            <a:r>
              <a:rPr lang="en-US" dirty="0" smtClean="0"/>
              <a:t>Actions speak louder than words.</a:t>
            </a:r>
          </a:p>
          <a:p>
            <a:pPr marL="457200" marR="0" lvl="0" indent="-457200" defTabSz="914400" eaLnBrk="1" fontAlgn="auto" latinLnBrk="0" hangingPunct="1">
              <a:lnSpc>
                <a:spcPct val="100000"/>
              </a:lnSpc>
              <a:spcBef>
                <a:spcPts val="0"/>
              </a:spcBef>
              <a:spcAft>
                <a:spcPts val="0"/>
              </a:spcAft>
              <a:buClrTx/>
              <a:buSzTx/>
              <a:buFontTx/>
              <a:buAutoNum type="alphaUcParenR"/>
              <a:tabLst/>
              <a:defRPr/>
            </a:pPr>
            <a:r>
              <a:rPr lang="en-US" dirty="0" smtClean="0"/>
              <a:t>A journey of a thousand miles begins with one step.</a:t>
            </a:r>
          </a:p>
          <a:p>
            <a:pPr marL="457200" marR="0" lvl="0" indent="-457200" defTabSz="914400" eaLnBrk="1" fontAlgn="auto" latinLnBrk="0" hangingPunct="1">
              <a:lnSpc>
                <a:spcPct val="100000"/>
              </a:lnSpc>
              <a:spcBef>
                <a:spcPts val="0"/>
              </a:spcBef>
              <a:spcAft>
                <a:spcPts val="0"/>
              </a:spcAft>
              <a:buClrTx/>
              <a:buSzTx/>
              <a:buFontTx/>
              <a:buAutoNum type="alphaUcParenR"/>
              <a:tabLst/>
              <a:defRPr/>
            </a:pPr>
            <a:r>
              <a:rPr lang="en-US" dirty="0" smtClean="0"/>
              <a:t>Absence makes the heart grow fonder.</a:t>
            </a:r>
          </a:p>
        </p:txBody>
      </p:sp>
    </p:spTree>
    <p:extLst>
      <p:ext uri="{BB962C8B-B14F-4D97-AF65-F5344CB8AC3E}">
        <p14:creationId xmlns:p14="http://schemas.microsoft.com/office/powerpoint/2010/main" val="12045975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{Image of </a:t>
            </a:r>
            <a:r>
              <a:rPr lang="en-US" cap="none" dirty="0"/>
              <a:t>N</a:t>
            </a:r>
            <a:r>
              <a:rPr lang="en-US" cap="none" dirty="0" smtClean="0"/>
              <a:t>ate sitting alone studying at school.} </a:t>
            </a:r>
            <a:endParaRPr lang="en-US" cap="none" dirty="0"/>
          </a:p>
        </p:txBody>
      </p:sp>
      <p:sp>
        <p:nvSpPr>
          <p:cNvPr id="3" name="Content Placeholder 2"/>
          <p:cNvSpPr>
            <a:spLocks noGrp="1"/>
          </p:cNvSpPr>
          <p:nvPr>
            <p:ph idx="1"/>
          </p:nvPr>
        </p:nvSpPr>
        <p:spPr/>
        <p:txBody>
          <a:bodyPr>
            <a:normAutofit lnSpcReduction="10000"/>
          </a:bodyPr>
          <a:lstStyle/>
          <a:p>
            <a:pPr marL="0" indent="0">
              <a:buNone/>
            </a:pPr>
            <a:r>
              <a:rPr lang="en-US" dirty="0"/>
              <a:t>“I live with a foster family,” Nate said. “I’ve </a:t>
            </a:r>
            <a:r>
              <a:rPr lang="en-US" dirty="0" err="1"/>
              <a:t>kinda</a:t>
            </a:r>
            <a:r>
              <a:rPr lang="en-US" dirty="0"/>
              <a:t> bounced around a lot over the past couple years. It seems like every time I get used to a place it’s time to move. So there’s no point of trying to be on a team or anything. That’s part of the reason I like to get good grades in school. Doesn’t really matter where I am.”</a:t>
            </a:r>
          </a:p>
          <a:p>
            <a:pPr marL="0" indent="0">
              <a:buNone/>
            </a:pPr>
            <a:r>
              <a:rPr lang="en-US" dirty="0"/>
              <a:t/>
            </a:r>
            <a:br>
              <a:rPr lang="en-US" dirty="0"/>
            </a:br>
            <a:r>
              <a:rPr lang="en-US" dirty="0"/>
              <a:t>Nate wondered what made him open up to this old lady he had just met a few minutes ago. He was typically a private person. Even the kids at school didn’t know he lived with a foster family or that he liked school. One of his least favorite things to do was to talk about himself.</a:t>
            </a:r>
          </a:p>
          <a:p>
            <a:pPr marL="0" indent="0">
              <a:buNone/>
            </a:pPr>
            <a:r>
              <a:rPr lang="en-US" dirty="0"/>
              <a:t/>
            </a:r>
            <a:br>
              <a:rPr lang="en-US" dirty="0"/>
            </a:br>
            <a:endParaRPr lang="en-US" dirty="0"/>
          </a:p>
        </p:txBody>
      </p:sp>
    </p:spTree>
    <p:extLst>
      <p:ext uri="{BB962C8B-B14F-4D97-AF65-F5344CB8AC3E}">
        <p14:creationId xmlns:p14="http://schemas.microsoft.com/office/powerpoint/2010/main" val="1342783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Oxymoron: </a:t>
            </a:r>
            <a:r>
              <a:rPr lang="en-US" sz="5400" cap="none" dirty="0" smtClean="0"/>
              <a:t>opposite or opposing words in a  phrase.</a:t>
            </a:r>
            <a:r>
              <a:rPr lang="en-US" sz="5400" dirty="0"/>
              <a:t/>
            </a:r>
            <a:br>
              <a:rPr lang="en-US" sz="5400" dirty="0"/>
            </a:b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54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5400" b="1" dirty="0"/>
          </a:p>
          <a:p>
            <a:pPr marL="0" indent="0">
              <a:lnSpc>
                <a:spcPct val="100000"/>
              </a:lnSpc>
              <a:spcBef>
                <a:spcPts val="0"/>
              </a:spcBef>
              <a:buClrTx/>
              <a:buNone/>
            </a:pPr>
            <a:r>
              <a:rPr lang="en-US" sz="5400" dirty="0"/>
              <a:t>One of his </a:t>
            </a:r>
            <a:r>
              <a:rPr lang="en-US" sz="5400" b="1" i="1" dirty="0"/>
              <a:t>least favorite</a:t>
            </a:r>
            <a:r>
              <a:rPr lang="en-US" sz="5400" dirty="0"/>
              <a:t> things to do was to talk about himself.</a:t>
            </a:r>
          </a:p>
          <a:p>
            <a:pPr marL="0" marR="0" lvl="0" indent="0" defTabSz="914400" eaLnBrk="1" fontAlgn="auto" latinLnBrk="0" hangingPunct="1">
              <a:lnSpc>
                <a:spcPct val="100000"/>
              </a:lnSpc>
              <a:spcBef>
                <a:spcPts val="0"/>
              </a:spcBef>
              <a:spcAft>
                <a:spcPts val="0"/>
              </a:spcAft>
              <a:buClrTx/>
              <a:buSzTx/>
              <a:buFontTx/>
              <a:buNone/>
              <a:tabLst/>
              <a:defRPr/>
            </a:pPr>
            <a:endParaRPr lang="en-US" sz="3200" b="1" dirty="0"/>
          </a:p>
        </p:txBody>
      </p:sp>
    </p:spTree>
    <p:extLst>
      <p:ext uri="{BB962C8B-B14F-4D97-AF65-F5344CB8AC3E}">
        <p14:creationId xmlns:p14="http://schemas.microsoft.com/office/powerpoint/2010/main" val="255344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Which one of these is an oxymoron? </a:t>
            </a:r>
            <a:endParaRPr lang="en-US" cap="none"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A) suitcase</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B) jumbo shrimp</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 stairway</a:t>
            </a:r>
            <a:endParaRPr lang="en-US" sz="3600" dirty="0"/>
          </a:p>
        </p:txBody>
      </p:sp>
    </p:spTree>
    <p:extLst>
      <p:ext uri="{BB962C8B-B14F-4D97-AF65-F5344CB8AC3E}">
        <p14:creationId xmlns:p14="http://schemas.microsoft.com/office/powerpoint/2010/main" val="894919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of a young Judy with an old man (</a:t>
            </a:r>
            <a:r>
              <a:rPr lang="en-US" dirty="0" err="1" smtClean="0"/>
              <a:t>grandaddy</a:t>
            </a:r>
            <a:r>
              <a:rPr lang="en-US" dirty="0" smtClean="0"/>
              <a:t>) in a plane from the 1930s.}</a:t>
            </a:r>
            <a:endParaRPr lang="en-US" dirty="0"/>
          </a:p>
        </p:txBody>
      </p:sp>
      <p:sp>
        <p:nvSpPr>
          <p:cNvPr id="3" name="Content Placeholder 2"/>
          <p:cNvSpPr>
            <a:spLocks noGrp="1"/>
          </p:cNvSpPr>
          <p:nvPr>
            <p:ph idx="1"/>
          </p:nvPr>
        </p:nvSpPr>
        <p:spPr>
          <a:xfrm>
            <a:off x="1251678" y="2286001"/>
            <a:ext cx="10178322" cy="4764156"/>
          </a:xfrm>
        </p:spPr>
        <p:txBody>
          <a:bodyPr>
            <a:normAutofit fontScale="92500" lnSpcReduction="20000"/>
          </a:bodyPr>
          <a:lstStyle/>
          <a:p>
            <a:pPr marL="0" indent="0">
              <a:buNone/>
            </a:pPr>
            <a:r>
              <a:rPr lang="en-US" sz="2300" dirty="0"/>
              <a:t>“Well sir, I know a thing or two about being bounced around,” said Judy. My mama and daddy weren’t the most reliable of folks, so I lived with my grandparents."</a:t>
            </a:r>
          </a:p>
          <a:p>
            <a:pPr marL="0" indent="0">
              <a:buNone/>
            </a:pPr>
            <a:r>
              <a:rPr lang="en-US" sz="2300" dirty="0"/>
              <a:t/>
            </a:r>
            <a:br>
              <a:rPr lang="en-US" sz="2300" dirty="0"/>
            </a:br>
            <a:r>
              <a:rPr lang="en-US" sz="2300" dirty="0"/>
              <a:t>"I loved my </a:t>
            </a:r>
            <a:r>
              <a:rPr lang="en-US" sz="2300" dirty="0" err="1"/>
              <a:t>grandaddy</a:t>
            </a:r>
            <a:r>
              <a:rPr lang="en-US" sz="2300" dirty="0"/>
              <a:t> especially," continued Judy. "He was a farmer, but had a plane and knew how to fly it. He used to take me up to crop dust when I was a little girl and taught me to fly too. Those were some of the happiest times of my life.”</a:t>
            </a:r>
          </a:p>
          <a:p>
            <a:pPr marL="0" indent="0">
              <a:buNone/>
            </a:pPr>
            <a:r>
              <a:rPr lang="en-US" sz="2300" dirty="0"/>
              <a:t/>
            </a:r>
            <a:br>
              <a:rPr lang="en-US" sz="2300" dirty="0"/>
            </a:br>
            <a:r>
              <a:rPr lang="en-US" sz="2300" dirty="0"/>
              <a:t>"So that's how you learned to fly," said Nate.</a:t>
            </a:r>
          </a:p>
          <a:p>
            <a:pPr marL="0" indent="0">
              <a:buNone/>
            </a:pPr>
            <a:r>
              <a:rPr lang="en-US" sz="2300" dirty="0"/>
              <a:t/>
            </a:r>
            <a:br>
              <a:rPr lang="en-US" sz="2300" dirty="0"/>
            </a:br>
            <a:r>
              <a:rPr lang="en-US" sz="2300" dirty="0"/>
              <a:t>"After they died, I had to move in with my Aunt Jane and Uncle Bill. Boy was my Uncle Bill a mean son-of-a-gun. He liked to drink, and when he got drunk, nobody in the world was safe.”</a:t>
            </a:r>
          </a:p>
          <a:p>
            <a:pPr marL="0" indent="0">
              <a:buNone/>
            </a:pPr>
            <a:r>
              <a:rPr lang="en-US" dirty="0"/>
              <a:t/>
            </a:r>
            <a:br>
              <a:rPr lang="en-US" dirty="0"/>
            </a:br>
            <a:endParaRPr lang="en-US" dirty="0"/>
          </a:p>
        </p:txBody>
      </p:sp>
    </p:spTree>
    <p:extLst>
      <p:ext uri="{BB962C8B-B14F-4D97-AF65-F5344CB8AC3E}">
        <p14:creationId xmlns:p14="http://schemas.microsoft.com/office/powerpoint/2010/main" val="2091787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cap="none" dirty="0" smtClean="0"/>
              <a:t>Hyperbole: </a:t>
            </a:r>
            <a:r>
              <a:rPr lang="en-US" sz="4400" cap="none" dirty="0" smtClean="0"/>
              <a:t>A statement that purposely and obviously exaggerates to an extreme.</a:t>
            </a:r>
            <a:br>
              <a:rPr lang="en-US" sz="4400" cap="none" dirty="0" smtClean="0"/>
            </a:br>
            <a:endParaRPr lang="en-US" sz="4000" cap="none"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4400" b="1" dirty="0" smtClean="0"/>
              <a:t>Example from the text: </a:t>
            </a:r>
          </a:p>
          <a:p>
            <a:pPr marL="0" marR="0" lvl="0" indent="0" defTabSz="914400" eaLnBrk="1" fontAlgn="auto" latinLnBrk="0" hangingPunct="1">
              <a:lnSpc>
                <a:spcPct val="100000"/>
              </a:lnSpc>
              <a:spcBef>
                <a:spcPts val="0"/>
              </a:spcBef>
              <a:spcAft>
                <a:spcPts val="0"/>
              </a:spcAft>
              <a:buClrTx/>
              <a:buSzTx/>
              <a:buFontTx/>
              <a:buNone/>
              <a:tabLst/>
              <a:defRPr/>
            </a:pPr>
            <a:endParaRPr lang="en-US" sz="4400" b="1" dirty="0" smtClean="0"/>
          </a:p>
          <a:p>
            <a:pPr marL="0" indent="0">
              <a:lnSpc>
                <a:spcPct val="100000"/>
              </a:lnSpc>
              <a:spcBef>
                <a:spcPts val="0"/>
              </a:spcBef>
              <a:buClrTx/>
              <a:buNone/>
            </a:pPr>
            <a:r>
              <a:rPr lang="en-US" sz="4400" b="1" i="1" dirty="0" smtClean="0"/>
              <a:t>Nobody </a:t>
            </a:r>
            <a:r>
              <a:rPr lang="en-US" sz="4400" b="1" i="1" dirty="0"/>
              <a:t>in the world was safe</a:t>
            </a:r>
            <a:r>
              <a:rPr lang="en-US" sz="4400" b="1" i="1" dirty="0" smtClean="0"/>
              <a:t>.</a:t>
            </a:r>
            <a:endParaRPr lang="en-US" sz="4400" b="1" i="1" dirty="0"/>
          </a:p>
          <a:p>
            <a:pPr marL="0" marR="0" lvl="0" indent="0" defTabSz="914400" eaLnBrk="1" fontAlgn="auto" latinLnBrk="0" hangingPunct="1">
              <a:lnSpc>
                <a:spcPct val="100000"/>
              </a:lnSpc>
              <a:spcBef>
                <a:spcPts val="0"/>
              </a:spcBef>
              <a:spcAft>
                <a:spcPts val="0"/>
              </a:spcAft>
              <a:buClrTx/>
              <a:buSzTx/>
              <a:buFontTx/>
              <a:buNone/>
              <a:tabLst/>
              <a:defRPr/>
            </a:pPr>
            <a:endParaRPr lang="en-US" sz="4400" b="1" dirty="0"/>
          </a:p>
        </p:txBody>
      </p:sp>
    </p:spTree>
    <p:extLst>
      <p:ext uri="{BB962C8B-B14F-4D97-AF65-F5344CB8AC3E}">
        <p14:creationId xmlns:p14="http://schemas.microsoft.com/office/powerpoint/2010/main" val="222416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none" dirty="0" smtClean="0"/>
              <a:t>Which of these common hyperboles mean that he was always hungry?</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A) His stomach was a bottomless pit.</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B) I have a ton of work to do.</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 He was skinny as a toothpick. </a:t>
            </a: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5900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of Nate looking scared and an angry woman (foster mother].}</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2400" dirty="0"/>
              <a:t>“Yeah, I know something about mean drunks too,” said Nate. “There was a lady like that in one of my foster homes. She was nice unless she was drunk, then she was downright nasty to everybody around her. I couldn’t stand that place. When she got drunk I swear even the furniture would hide. Her dog seemed to know when things were about to go bad and he would warn me. He’d come and find me and not leave my side.” </a:t>
            </a:r>
          </a:p>
          <a:p>
            <a:pPr marL="0" indent="0">
              <a:buNone/>
            </a:pPr>
            <a:r>
              <a:rPr lang="en-US" sz="2400" dirty="0"/>
              <a:t/>
            </a:r>
            <a:br>
              <a:rPr lang="en-US" sz="2400" dirty="0"/>
            </a:br>
            <a:r>
              <a:rPr lang="en-US" sz="2400" dirty="0"/>
              <a:t>“Well, it sounds like you and I have a lot in common there kid,” said Judy. “I’m glad we both got away from those situations. Let me tell you about what I did to get out of mine</a:t>
            </a:r>
            <a:r>
              <a:rPr lang="en-US" sz="2400" dirty="0" smtClean="0"/>
              <a:t>.”</a:t>
            </a:r>
            <a:r>
              <a:rPr lang="en-US" dirty="0"/>
              <a:t/>
            </a:r>
            <a:br>
              <a:rPr lang="en-US" dirty="0"/>
            </a:br>
            <a:endParaRPr lang="en-US" dirty="0"/>
          </a:p>
        </p:txBody>
      </p:sp>
    </p:spTree>
    <p:extLst>
      <p:ext uri="{BB962C8B-B14F-4D97-AF65-F5344CB8AC3E}">
        <p14:creationId xmlns:p14="http://schemas.microsoft.com/office/powerpoint/2010/main" val="2342323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sz="5400" b="1" cap="none" dirty="0" smtClean="0"/>
              <a:t>Personification: </a:t>
            </a:r>
            <a:r>
              <a:rPr lang="en-US" sz="5400" cap="none" dirty="0" smtClean="0"/>
              <a:t>giving inanimate objects human characteristics. </a:t>
            </a:r>
            <a:endParaRPr lang="en-US" sz="5400" cap="none" dirty="0"/>
          </a:p>
        </p:txBody>
      </p:sp>
      <p:sp>
        <p:nvSpPr>
          <p:cNvPr id="3" name="Content Placeholder 2"/>
          <p:cNvSpPr>
            <a:spLocks noGrp="1"/>
          </p:cNvSpPr>
          <p:nvPr>
            <p:ph idx="1"/>
          </p:nvPr>
        </p:nvSpPr>
        <p:spPr/>
        <p:txBody>
          <a:bodyPr>
            <a:normAutofit fontScale="925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4400" b="1" i="1" dirty="0" smtClean="0"/>
              <a:t>Examples from the text:</a:t>
            </a:r>
          </a:p>
          <a:p>
            <a:pPr marL="0" lvl="0" indent="0">
              <a:lnSpc>
                <a:spcPct val="100000"/>
              </a:lnSpc>
              <a:spcBef>
                <a:spcPts val="0"/>
              </a:spcBef>
              <a:buClrTx/>
              <a:buNone/>
            </a:pPr>
            <a:r>
              <a:rPr lang="en-US" sz="4400" dirty="0" smtClean="0"/>
              <a:t>Even </a:t>
            </a:r>
            <a:r>
              <a:rPr lang="en-US" sz="4400" dirty="0"/>
              <a:t>the </a:t>
            </a:r>
            <a:r>
              <a:rPr lang="en-US" sz="4400" b="1" i="1" dirty="0"/>
              <a:t>furniture would hide</a:t>
            </a:r>
            <a:r>
              <a:rPr lang="en-US" sz="4400" b="1" i="1" dirty="0" smtClean="0"/>
              <a:t>.</a:t>
            </a:r>
          </a:p>
          <a:p>
            <a:pPr marL="0" lvl="0" indent="0">
              <a:lnSpc>
                <a:spcPct val="100000"/>
              </a:lnSpc>
              <a:spcBef>
                <a:spcPts val="0"/>
              </a:spcBef>
              <a:buClrTx/>
              <a:buNone/>
            </a:pPr>
            <a:endParaRPr lang="en-US" sz="4400" b="1" i="1" dirty="0"/>
          </a:p>
          <a:p>
            <a:pPr marL="0" lvl="0" indent="0">
              <a:lnSpc>
                <a:spcPct val="100000"/>
              </a:lnSpc>
              <a:spcBef>
                <a:spcPts val="0"/>
              </a:spcBef>
              <a:buClrTx/>
              <a:buNone/>
            </a:pPr>
            <a:r>
              <a:rPr lang="en-US" sz="4400" b="1" i="1" dirty="0"/>
              <a:t>Her dog </a:t>
            </a:r>
            <a:r>
              <a:rPr lang="en-US" sz="4400" dirty="0"/>
              <a:t>seemed to know when things were about to go bad and he </a:t>
            </a:r>
            <a:r>
              <a:rPr lang="en-US" sz="4400" b="1" i="1" dirty="0"/>
              <a:t>would warn me.</a:t>
            </a:r>
          </a:p>
        </p:txBody>
      </p:sp>
    </p:spTree>
    <p:extLst>
      <p:ext uri="{BB962C8B-B14F-4D97-AF65-F5344CB8AC3E}">
        <p14:creationId xmlns:p14="http://schemas.microsoft.com/office/powerpoint/2010/main" val="1567220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Which one of the sentences illustrates personification?</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A) She wilted like a flower.</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B) The flowers smiled and danced in the garden.</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smtClean="0"/>
              <a:t>C) Your beauty is like the sun in the sky.</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3888870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
            </a:r>
            <a:br>
              <a:rPr lang="en-US" sz="5400" dirty="0"/>
            </a:br>
            <a:r>
              <a:rPr lang="en-US" sz="5400" dirty="0" smtClean="0"/>
              <a:t>{</a:t>
            </a:r>
            <a:r>
              <a:rPr lang="en-US" sz="4900" cap="none" dirty="0" smtClean="0"/>
              <a:t>Young </a:t>
            </a:r>
            <a:r>
              <a:rPr lang="en-US" sz="4900" cap="none" dirty="0"/>
              <a:t>J</a:t>
            </a:r>
            <a:r>
              <a:rPr lang="en-US" sz="4900" cap="none" dirty="0" smtClean="0"/>
              <a:t>udy in a flight suit.}</a:t>
            </a:r>
            <a:endParaRPr lang="en-US" dirty="0"/>
          </a:p>
        </p:txBody>
      </p:sp>
      <p:sp>
        <p:nvSpPr>
          <p:cNvPr id="3" name="Content Placeholder 2"/>
          <p:cNvSpPr>
            <a:spLocks noGrp="1"/>
          </p:cNvSpPr>
          <p:nvPr>
            <p:ph idx="1"/>
          </p:nvPr>
        </p:nvSpPr>
        <p:spPr>
          <a:xfrm>
            <a:off x="1251678" y="1874517"/>
            <a:ext cx="10178322" cy="4685309"/>
          </a:xfrm>
        </p:spPr>
        <p:txBody>
          <a:bodyPr>
            <a:normAutofit fontScale="85000" lnSpcReduction="10000"/>
          </a:bodyPr>
          <a:lstStyle/>
          <a:p>
            <a:pPr marL="0" indent="0">
              <a:buNone/>
            </a:pPr>
            <a:r>
              <a:rPr lang="en-US" sz="2600" dirty="0"/>
              <a:t>“It was back in 1942,” Judy began. “My granddaddy had died the year before, and I was living with my Aunt Jane and Uncle Bill. I was old enough to be on my own by then, and I heard on the radio that they were running out of pilots and pretty soon they’d be recruiting women. I knew what I had to do. I had to become a pilot and join up.” </a:t>
            </a:r>
            <a:br>
              <a:rPr lang="en-US" sz="2600" dirty="0"/>
            </a:br>
            <a:r>
              <a:rPr lang="en-US" sz="2600" dirty="0"/>
              <a:t/>
            </a:r>
            <a:br>
              <a:rPr lang="en-US" sz="2600" dirty="0"/>
            </a:br>
            <a:r>
              <a:rPr lang="en-US" sz="2600" dirty="0" smtClean="0"/>
              <a:t>                                               ***</a:t>
            </a:r>
            <a:endParaRPr lang="en-US" sz="2600" dirty="0"/>
          </a:p>
          <a:p>
            <a:pPr marL="0" indent="0">
              <a:buNone/>
            </a:pPr>
            <a:r>
              <a:rPr lang="en-US" sz="2600" dirty="0" smtClean="0"/>
              <a:t>                                        October 1943</a:t>
            </a:r>
          </a:p>
          <a:p>
            <a:pPr marL="0" indent="0">
              <a:buNone/>
            </a:pPr>
            <a:r>
              <a:rPr lang="en-US" sz="2600" dirty="0"/>
              <a:t/>
            </a:r>
            <a:br>
              <a:rPr lang="en-US" sz="2600" dirty="0"/>
            </a:br>
            <a:r>
              <a:rPr lang="en-US" sz="2600" dirty="0"/>
              <a:t>WOOSH, WOOSH, WOOSH went the airplanes above Judy’s head, as she walked into training camp at Avenger Field. She had finished commercial pilot training and was ready to take on her new role as a WASP (The Women’s Airforce Service Pilots). </a:t>
            </a:r>
          </a:p>
          <a:p>
            <a:pPr marL="0" indent="0">
              <a:buNone/>
            </a:pPr>
            <a:r>
              <a:rPr lang="en-US" dirty="0"/>
              <a:t/>
            </a:r>
            <a:br>
              <a:rPr lang="en-US" dirty="0"/>
            </a:br>
            <a:endParaRPr lang="en-US" dirty="0"/>
          </a:p>
        </p:txBody>
      </p:sp>
    </p:spTree>
    <p:extLst>
      <p:ext uri="{BB962C8B-B14F-4D97-AF65-F5344CB8AC3E}">
        <p14:creationId xmlns:p14="http://schemas.microsoft.com/office/powerpoint/2010/main" val="11244378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cap="none" dirty="0"/>
              <a:t>Onomatopoeia: </a:t>
            </a:r>
            <a:r>
              <a:rPr lang="en-US" sz="4800" cap="none" dirty="0"/>
              <a:t>words that sound like they describe.</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48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4800" b="1" dirty="0"/>
          </a:p>
          <a:p>
            <a:pPr marL="0" lvl="0" indent="0">
              <a:lnSpc>
                <a:spcPct val="100000"/>
              </a:lnSpc>
              <a:spcBef>
                <a:spcPts val="0"/>
              </a:spcBef>
              <a:buClrTx/>
              <a:buNone/>
            </a:pPr>
            <a:r>
              <a:rPr lang="en-US" sz="4800" b="1" i="1" dirty="0"/>
              <a:t>WOOSH, WOOSH, WOOSH</a:t>
            </a:r>
            <a:endParaRPr lang="en-US" sz="4800" b="1" i="1"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704815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none" dirty="0" smtClean="0"/>
              <a:t>Which of the following sentence has an example of onomatopoeia?</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A) The clock went tick tock.</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B) The doorbell rang. </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 The dog barked loudly. </a:t>
            </a:r>
            <a:endParaRPr lang="en-US" dirty="0"/>
          </a:p>
        </p:txBody>
      </p:sp>
    </p:spTree>
    <p:extLst>
      <p:ext uri="{BB962C8B-B14F-4D97-AF65-F5344CB8AC3E}">
        <p14:creationId xmlns:p14="http://schemas.microsoft.com/office/powerpoint/2010/main" val="1717183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of Judy looking Bewildered in a wooden, rundown Barracks.}</a:t>
            </a:r>
            <a:endParaRPr lang="en-US" dirty="0"/>
          </a:p>
        </p:txBody>
      </p:sp>
      <p:sp>
        <p:nvSpPr>
          <p:cNvPr id="3" name="Content Placeholder 2"/>
          <p:cNvSpPr>
            <a:spLocks noGrp="1"/>
          </p:cNvSpPr>
          <p:nvPr>
            <p:ph idx="1"/>
          </p:nvPr>
        </p:nvSpPr>
        <p:spPr/>
        <p:txBody>
          <a:bodyPr>
            <a:noAutofit/>
          </a:bodyPr>
          <a:lstStyle/>
          <a:p>
            <a:pPr marL="0" indent="0">
              <a:buNone/>
            </a:pPr>
            <a:r>
              <a:rPr lang="en-US" dirty="0"/>
              <a:t>“Well hello </a:t>
            </a:r>
            <a:r>
              <a:rPr lang="en-US" dirty="0" smtClean="0"/>
              <a:t>Ma’am</a:t>
            </a:r>
            <a:r>
              <a:rPr lang="en-US" dirty="0"/>
              <a:t>, my name is Judy Moore, and I’m here to begin my training,” Judy said to the woman in the office.</a:t>
            </a:r>
          </a:p>
          <a:p>
            <a:pPr marL="0" indent="0">
              <a:buNone/>
            </a:pPr>
            <a:r>
              <a:rPr lang="en-US" dirty="0"/>
              <a:t/>
            </a:r>
            <a:br>
              <a:rPr lang="en-US" dirty="0"/>
            </a:br>
            <a:r>
              <a:rPr lang="en-US" dirty="0"/>
              <a:t>Barely looking up, the woman said, “Moore, you’re in barracks number three, bay seven.”</a:t>
            </a:r>
          </a:p>
          <a:p>
            <a:pPr marL="0" indent="0">
              <a:buNone/>
            </a:pPr>
            <a:r>
              <a:rPr lang="en-US" dirty="0"/>
              <a:t/>
            </a:r>
            <a:br>
              <a:rPr lang="en-US" dirty="0"/>
            </a:br>
            <a:r>
              <a:rPr lang="en-US" dirty="0"/>
              <a:t>“Yes, </a:t>
            </a:r>
            <a:r>
              <a:rPr lang="en-US" dirty="0" smtClean="0"/>
              <a:t>Ma’am</a:t>
            </a:r>
            <a:r>
              <a:rPr lang="en-US" dirty="0"/>
              <a:t>,” said Judy, wondering to herself about a bay. </a:t>
            </a:r>
          </a:p>
          <a:p>
            <a:pPr marL="0" indent="0">
              <a:buNone/>
            </a:pPr>
            <a:r>
              <a:rPr lang="en-US" dirty="0"/>
              <a:t/>
            </a:r>
            <a:br>
              <a:rPr lang="en-US" dirty="0"/>
            </a:br>
            <a:r>
              <a:rPr lang="en-US" dirty="0"/>
              <a:t>She soon found out from another trainee that a bay was a shared room. There were six cots and a locker for each woman and only two showers and toilets to share between </a:t>
            </a:r>
            <a:r>
              <a:rPr lang="en-US" dirty="0" smtClean="0"/>
              <a:t>two bays for twelve </a:t>
            </a:r>
            <a:r>
              <a:rPr lang="en-US" dirty="0"/>
              <a:t>women. Although Judy was used to living with the bare basics, this was a shock even to her.</a:t>
            </a:r>
          </a:p>
          <a:p>
            <a:pPr marL="0" indent="0">
              <a:buNone/>
            </a:pPr>
            <a:r>
              <a:rPr lang="en-US" dirty="0"/>
              <a:t/>
            </a:r>
            <a:br>
              <a:rPr lang="en-US" dirty="0"/>
            </a:br>
            <a:endParaRPr lang="en-US" dirty="0"/>
          </a:p>
        </p:txBody>
      </p:sp>
    </p:spTree>
    <p:extLst>
      <p:ext uri="{BB962C8B-B14F-4D97-AF65-F5344CB8AC3E}">
        <p14:creationId xmlns:p14="http://schemas.microsoft.com/office/powerpoint/2010/main" val="1386282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Metonymy</a:t>
            </a:r>
            <a:r>
              <a:rPr lang="en-US" sz="5400" cap="none" dirty="0" smtClean="0"/>
              <a:t>: A word or phrase that replaces words with related or associated words.</a:t>
            </a:r>
            <a:r>
              <a:rPr lang="en-US" sz="5400" dirty="0"/>
              <a:t/>
            </a:r>
            <a:br>
              <a:rPr lang="en-US" sz="5400" dirty="0"/>
            </a:br>
            <a:endParaRPr lang="en-US" dirty="0"/>
          </a:p>
        </p:txBody>
      </p:sp>
      <p:sp>
        <p:nvSpPr>
          <p:cNvPr id="3" name="Content Placeholder 2"/>
          <p:cNvSpPr>
            <a:spLocks noGrp="1"/>
          </p:cNvSpPr>
          <p:nvPr>
            <p:ph idx="1"/>
          </p:nvPr>
        </p:nvSpPr>
        <p:spPr>
          <a:xfrm>
            <a:off x="1251678" y="2584174"/>
            <a:ext cx="10178322" cy="3295418"/>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3200" b="1" dirty="0"/>
          </a:p>
          <a:p>
            <a:pPr marL="0" lvl="0" indent="0">
              <a:lnSpc>
                <a:spcPct val="100000"/>
              </a:lnSpc>
              <a:spcBef>
                <a:spcPts val="0"/>
              </a:spcBef>
              <a:buClrTx/>
              <a:buNone/>
            </a:pPr>
            <a:r>
              <a:rPr lang="en-US" sz="3200" dirty="0" smtClean="0"/>
              <a:t>You’re </a:t>
            </a:r>
            <a:r>
              <a:rPr lang="en-US" sz="3200" dirty="0"/>
              <a:t>in barracks number three, </a:t>
            </a:r>
            <a:r>
              <a:rPr lang="en-US" sz="3200" b="1" i="1" dirty="0" smtClean="0"/>
              <a:t>bay</a:t>
            </a:r>
            <a:r>
              <a:rPr lang="en-US" sz="3200" dirty="0" smtClean="0"/>
              <a:t> seven.</a:t>
            </a:r>
          </a:p>
          <a:p>
            <a:pPr marL="0" lvl="0" indent="0">
              <a:lnSpc>
                <a:spcPct val="100000"/>
              </a:lnSpc>
              <a:spcBef>
                <a:spcPts val="0"/>
              </a:spcBef>
              <a:buClrTx/>
              <a:buNone/>
            </a:pPr>
            <a:endParaRPr lang="en-US" sz="3200" b="1" dirty="0"/>
          </a:p>
          <a:p>
            <a:pPr marL="0" lvl="0" indent="0">
              <a:lnSpc>
                <a:spcPct val="100000"/>
              </a:lnSpc>
              <a:spcBef>
                <a:spcPts val="0"/>
              </a:spcBef>
              <a:buClrTx/>
              <a:buNone/>
            </a:pPr>
            <a:r>
              <a:rPr lang="en-US" sz="3200" b="1" dirty="0" smtClean="0"/>
              <a:t>*</a:t>
            </a:r>
            <a:r>
              <a:rPr lang="en-US" sz="3200" dirty="0" smtClean="0"/>
              <a:t>Instead of saying room seven the word bay is used. </a:t>
            </a:r>
            <a:endParaRPr lang="en-US" sz="3200" dirty="0"/>
          </a:p>
        </p:txBody>
      </p:sp>
    </p:spTree>
    <p:extLst>
      <p:ext uri="{BB962C8B-B14F-4D97-AF65-F5344CB8AC3E}">
        <p14:creationId xmlns:p14="http://schemas.microsoft.com/office/powerpoint/2010/main" val="11921935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Which of the following is an example of metonymy</a:t>
            </a:r>
            <a:r>
              <a:rPr lang="en-US" dirty="0" smtClean="0"/>
              <a:t>?</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A) The cherry is growing great this year. (When speaking of the cherry tree.)</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B) She’s the best teacher ever. (When speaking of the teacher)</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 It’s going to be a horrible night. (When speaking of the night)</a:t>
            </a:r>
            <a:endParaRPr lang="en-US" dirty="0"/>
          </a:p>
        </p:txBody>
      </p:sp>
    </p:spTree>
    <p:extLst>
      <p:ext uri="{BB962C8B-B14F-4D97-AF65-F5344CB8AC3E}">
        <p14:creationId xmlns:p14="http://schemas.microsoft.com/office/powerpoint/2010/main" val="11752574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none" dirty="0" smtClean="0"/>
              <a:t>{Image of another woman (</a:t>
            </a:r>
            <a:r>
              <a:rPr lang="en-US" cap="none" dirty="0"/>
              <a:t>M</a:t>
            </a:r>
            <a:r>
              <a:rPr lang="en-US" cap="none" dirty="0" smtClean="0"/>
              <a:t>ary) shaking hands with a young </a:t>
            </a:r>
            <a:r>
              <a:rPr lang="en-US" cap="none" dirty="0"/>
              <a:t>J</a:t>
            </a:r>
            <a:r>
              <a:rPr lang="en-US" cap="none" dirty="0" smtClean="0"/>
              <a:t>udy.}</a:t>
            </a:r>
            <a:endParaRPr lang="en-US" cap="none" dirty="0"/>
          </a:p>
        </p:txBody>
      </p:sp>
      <p:sp>
        <p:nvSpPr>
          <p:cNvPr id="3" name="Content Placeholder 2"/>
          <p:cNvSpPr>
            <a:spLocks noGrp="1"/>
          </p:cNvSpPr>
          <p:nvPr>
            <p:ph idx="1"/>
          </p:nvPr>
        </p:nvSpPr>
        <p:spPr>
          <a:xfrm>
            <a:off x="1251678" y="1874517"/>
            <a:ext cx="10178322" cy="4983483"/>
          </a:xfrm>
        </p:spPr>
        <p:txBody>
          <a:bodyPr>
            <a:noAutofit/>
          </a:bodyPr>
          <a:lstStyle/>
          <a:p>
            <a:pPr marL="0" indent="0">
              <a:buNone/>
            </a:pPr>
            <a:r>
              <a:rPr lang="en-US" sz="1600" dirty="0"/>
              <a:t/>
            </a:r>
            <a:br>
              <a:rPr lang="en-US" sz="1600" dirty="0"/>
            </a:br>
            <a:r>
              <a:rPr lang="en-US" sz="1600" dirty="0"/>
              <a:t>“Why, hello there,” said a woman with a bright smile walking towards her in a flight suit. “My name is Mary, I’ll be one of your instructors, pleased to meet you,” sticking her hand out in greeting.</a:t>
            </a:r>
          </a:p>
          <a:p>
            <a:pPr marL="0" indent="0">
              <a:buNone/>
            </a:pPr>
            <a:r>
              <a:rPr lang="en-US" sz="1600" dirty="0"/>
              <a:t/>
            </a:r>
            <a:br>
              <a:rPr lang="en-US" sz="1600" dirty="0"/>
            </a:br>
            <a:r>
              <a:rPr lang="en-US" sz="1600" dirty="0"/>
              <a:t>“I’m Judy, pleased to meet you too.”</a:t>
            </a:r>
          </a:p>
          <a:p>
            <a:pPr marL="0" indent="0">
              <a:buNone/>
            </a:pPr>
            <a:r>
              <a:rPr lang="en-US" sz="1600" dirty="0"/>
              <a:t/>
            </a:r>
            <a:br>
              <a:rPr lang="en-US" sz="1600" dirty="0"/>
            </a:br>
            <a:r>
              <a:rPr lang="en-US" sz="1600" dirty="0"/>
              <a:t>“Our training starts tomorrow at 6 AM sharp, so we better get some rest, and be ready to take off in the morning.”</a:t>
            </a:r>
          </a:p>
          <a:p>
            <a:pPr marL="0" indent="0">
              <a:buNone/>
            </a:pPr>
            <a:r>
              <a:rPr lang="en-US" sz="1600" dirty="0"/>
              <a:t/>
            </a:r>
            <a:br>
              <a:rPr lang="en-US" sz="1600" dirty="0"/>
            </a:br>
            <a:r>
              <a:rPr lang="en-US" sz="1600" dirty="0"/>
              <a:t>“Are we flying in the morning?”</a:t>
            </a:r>
          </a:p>
          <a:p>
            <a:pPr marL="0" indent="0">
              <a:buNone/>
            </a:pPr>
            <a:r>
              <a:rPr lang="en-US" sz="1600" dirty="0"/>
              <a:t/>
            </a:r>
            <a:br>
              <a:rPr lang="en-US" sz="1600" dirty="0"/>
            </a:br>
            <a:r>
              <a:rPr lang="en-US" sz="1600" dirty="0"/>
              <a:t>“No, Judy. It’s just a little pilot humor.”</a:t>
            </a:r>
          </a:p>
          <a:p>
            <a:pPr marL="0" indent="0">
              <a:buNone/>
            </a:pPr>
            <a:r>
              <a:rPr lang="en-US" sz="1600" dirty="0"/>
              <a:t/>
            </a:r>
            <a:br>
              <a:rPr lang="en-US" sz="1600" dirty="0"/>
            </a:br>
            <a:r>
              <a:rPr lang="en-US" sz="1600" dirty="0"/>
              <a:t>“Oh, I see,” Judy chuckled. “I was hoping I'd get to test out that B-17 I saw flying out there.”</a:t>
            </a:r>
          </a:p>
          <a:p>
            <a:pPr marL="0" indent="0">
              <a:buNone/>
            </a:pPr>
            <a:r>
              <a:rPr lang="en-US" sz="1600" dirty="0"/>
              <a:t/>
            </a:r>
            <a:br>
              <a:rPr lang="en-US" sz="1600" dirty="0"/>
            </a:br>
            <a:r>
              <a:rPr lang="en-US" sz="1600" dirty="0"/>
              <a:t>“Before long we’ll be up there, Judy.” </a:t>
            </a:r>
          </a:p>
          <a:p>
            <a:pPr marL="0" indent="0">
              <a:buNone/>
            </a:pPr>
            <a:r>
              <a:rPr lang="en-US" sz="1200" dirty="0"/>
              <a:t/>
            </a:r>
            <a:br>
              <a:rPr lang="en-US" sz="1200" dirty="0"/>
            </a:br>
            <a:endParaRPr lang="en-US" sz="1200" dirty="0"/>
          </a:p>
        </p:txBody>
      </p:sp>
    </p:spTree>
    <p:extLst>
      <p:ext uri="{BB962C8B-B14F-4D97-AF65-F5344CB8AC3E}">
        <p14:creationId xmlns:p14="http://schemas.microsoft.com/office/powerpoint/2010/main" val="2144474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sz="5400" b="1" cap="none" dirty="0" smtClean="0"/>
              <a:t>Pun</a:t>
            </a:r>
            <a:r>
              <a:rPr lang="en-US" sz="5400" cap="none" dirty="0" smtClean="0"/>
              <a:t>: A joke using the different possible meanings of a word.</a:t>
            </a:r>
            <a:endParaRPr lang="en-US" sz="5400" cap="none"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i="1" dirty="0" smtClean="0"/>
              <a:t>Example from the text:</a:t>
            </a:r>
          </a:p>
          <a:p>
            <a:pPr marL="0" lvl="0" indent="0">
              <a:lnSpc>
                <a:spcPct val="100000"/>
              </a:lnSpc>
              <a:spcBef>
                <a:spcPts val="0"/>
              </a:spcBef>
              <a:buClrTx/>
              <a:buNone/>
            </a:pPr>
            <a:r>
              <a:rPr lang="en-US" sz="3600" dirty="0" smtClean="0"/>
              <a:t>Be ready </a:t>
            </a:r>
            <a:r>
              <a:rPr lang="en-US" sz="3600" dirty="0"/>
              <a:t>to </a:t>
            </a:r>
            <a:r>
              <a:rPr lang="en-US" sz="3600" b="1" i="1" dirty="0"/>
              <a:t>take off in the </a:t>
            </a:r>
            <a:r>
              <a:rPr lang="en-US" sz="3600" b="1" i="1" dirty="0" smtClean="0"/>
              <a:t>morning.</a:t>
            </a:r>
            <a:endParaRPr lang="en-US" sz="3600" b="1" i="1" dirty="0"/>
          </a:p>
        </p:txBody>
      </p:sp>
    </p:spTree>
    <p:extLst>
      <p:ext uri="{BB962C8B-B14F-4D97-AF65-F5344CB8AC3E}">
        <p14:creationId xmlns:p14="http://schemas.microsoft.com/office/powerpoint/2010/main" val="6433484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none" dirty="0" smtClean="0"/>
              <a:t>What did </a:t>
            </a:r>
            <a:r>
              <a:rPr lang="en-US" cap="none" dirty="0"/>
              <a:t>M</a:t>
            </a:r>
            <a:r>
              <a:rPr lang="en-US" cap="none" dirty="0" smtClean="0"/>
              <a:t>ary mean when she said be ready to take off in the morning?</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A) Ready to get up and go to training.</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B) Ready to fly a plane.</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 Ready to run away. </a:t>
            </a:r>
          </a:p>
        </p:txBody>
      </p:sp>
    </p:spTree>
    <p:extLst>
      <p:ext uri="{BB962C8B-B14F-4D97-AF65-F5344CB8AC3E}">
        <p14:creationId xmlns:p14="http://schemas.microsoft.com/office/powerpoint/2010/main" val="1772196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smtClean="0"/>
              <a:t>Image of Nate and Judy back in the Nursing Home.}</a:t>
            </a:r>
            <a:endParaRPr lang="en-US" dirty="0"/>
          </a:p>
        </p:txBody>
      </p:sp>
      <p:sp>
        <p:nvSpPr>
          <p:cNvPr id="3" name="Content Placeholder 2"/>
          <p:cNvSpPr>
            <a:spLocks noGrp="1"/>
          </p:cNvSpPr>
          <p:nvPr>
            <p:ph idx="1"/>
          </p:nvPr>
        </p:nvSpPr>
        <p:spPr>
          <a:xfrm>
            <a:off x="1251678" y="2286001"/>
            <a:ext cx="10178322" cy="4432851"/>
          </a:xfrm>
        </p:spPr>
        <p:txBody>
          <a:bodyPr>
            <a:noAutofit/>
          </a:bodyPr>
          <a:lstStyle/>
          <a:p>
            <a:pPr marL="0" indent="0">
              <a:buNone/>
            </a:pPr>
            <a:r>
              <a:rPr lang="en-US" dirty="0"/>
              <a:t>“Wow, did you get to fly one of those B-17s Ms. Judy?” asked Nate. </a:t>
            </a:r>
          </a:p>
          <a:p>
            <a:pPr marL="0" indent="0">
              <a:buNone/>
            </a:pPr>
            <a:r>
              <a:rPr lang="en-US" dirty="0"/>
              <a:t/>
            </a:r>
            <a:br>
              <a:rPr lang="en-US" dirty="0"/>
            </a:br>
            <a:r>
              <a:rPr lang="en-US" dirty="0"/>
              <a:t>“I sure did, I got to fly that B-17 and all kinds of other planes. You name it, we flew it back then. My favorite planes were probably the UC-78 Bamboo Bomber and the Douglas A-24 Banshee Bomber.”</a:t>
            </a:r>
          </a:p>
          <a:p>
            <a:pPr marL="0" indent="0">
              <a:buNone/>
            </a:pPr>
            <a:r>
              <a:rPr lang="en-US" dirty="0"/>
              <a:t/>
            </a:r>
            <a:br>
              <a:rPr lang="en-US" dirty="0"/>
            </a:br>
            <a:r>
              <a:rPr lang="en-US" dirty="0"/>
              <a:t>“Wow, for some reason, I didn’t think the WASPs were allowed to fly as many planes as the men.”</a:t>
            </a:r>
          </a:p>
          <a:p>
            <a:pPr marL="0" indent="0">
              <a:buNone/>
            </a:pPr>
            <a:r>
              <a:rPr lang="en-US" dirty="0"/>
              <a:t/>
            </a:r>
            <a:br>
              <a:rPr lang="en-US" dirty="0"/>
            </a:br>
            <a:r>
              <a:rPr lang="en-US" dirty="0"/>
              <a:t>“Yes, we sure did. We were just as good as the men, but they still sent us home in 1944 when the war was coming to an end. It took the Air Force another twenty years to recognize us as veterans.” </a:t>
            </a:r>
          </a:p>
          <a:p>
            <a:pPr marL="0" indent="0">
              <a:buNone/>
            </a:pPr>
            <a:r>
              <a:rPr lang="en-US" sz="1800" dirty="0"/>
              <a:t/>
            </a:r>
            <a:br>
              <a:rPr lang="en-US" sz="1800" dirty="0"/>
            </a:br>
            <a:r>
              <a:rPr lang="en-US" sz="1800" dirty="0"/>
              <a:t/>
            </a:r>
            <a:br>
              <a:rPr lang="en-US" sz="1800" dirty="0"/>
            </a:br>
            <a:endParaRPr lang="en-US" sz="1800" dirty="0"/>
          </a:p>
        </p:txBody>
      </p:sp>
    </p:spTree>
    <p:extLst>
      <p:ext uri="{BB962C8B-B14F-4D97-AF65-F5344CB8AC3E}">
        <p14:creationId xmlns:p14="http://schemas.microsoft.com/office/powerpoint/2010/main" val="21191295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Irony</a:t>
            </a:r>
            <a:r>
              <a:rPr lang="en-US" sz="5400" cap="none" dirty="0" smtClean="0"/>
              <a:t>: contradictory meanings of the same phrases or situations.</a:t>
            </a:r>
            <a:r>
              <a:rPr lang="en-US" sz="5400" dirty="0"/>
              <a:t/>
            </a:r>
            <a:br>
              <a:rPr lang="en-US" sz="5400" dirty="0"/>
            </a:b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3600" b="1" dirty="0"/>
          </a:p>
          <a:p>
            <a:pPr marL="0" lvl="0" indent="0">
              <a:lnSpc>
                <a:spcPct val="100000"/>
              </a:lnSpc>
              <a:spcBef>
                <a:spcPts val="0"/>
              </a:spcBef>
              <a:buClrTx/>
              <a:buNone/>
            </a:pPr>
            <a:r>
              <a:rPr lang="en-US" sz="3600" dirty="0"/>
              <a:t>We were </a:t>
            </a:r>
            <a:r>
              <a:rPr lang="en-US" sz="3600" b="1" i="1" dirty="0"/>
              <a:t>just as good as the men</a:t>
            </a:r>
            <a:r>
              <a:rPr lang="en-US" sz="3600" dirty="0"/>
              <a:t>, but they </a:t>
            </a:r>
            <a:r>
              <a:rPr lang="en-US" sz="3600" b="1" i="1" dirty="0"/>
              <a:t>still sent us home</a:t>
            </a:r>
            <a:r>
              <a:rPr lang="en-US" sz="3600" dirty="0"/>
              <a:t> in 1944 when the war was coming to an end. </a:t>
            </a:r>
            <a:endParaRPr lang="en-US" sz="3600" b="1" dirty="0"/>
          </a:p>
        </p:txBody>
      </p:sp>
    </p:spTree>
    <p:extLst>
      <p:ext uri="{BB962C8B-B14F-4D97-AF65-F5344CB8AC3E}">
        <p14:creationId xmlns:p14="http://schemas.microsoft.com/office/powerpoint/2010/main" val="2723913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How was it ironic that they sent the women home in 1944?</a:t>
            </a:r>
            <a:endParaRPr lang="en-US" cap="none"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Choose the correct answer: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A) They were just as good as the men at flying.</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B) They were needed at home to take care of the family.</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 They were horrible pilots.</a:t>
            </a:r>
            <a:endParaRPr lang="en-US" dirty="0"/>
          </a:p>
        </p:txBody>
      </p:sp>
    </p:spTree>
    <p:extLst>
      <p:ext uri="{BB962C8B-B14F-4D97-AF65-F5344CB8AC3E}">
        <p14:creationId xmlns:p14="http://schemas.microsoft.com/office/powerpoint/2010/main" val="17935828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{Image of </a:t>
            </a:r>
            <a:r>
              <a:rPr lang="en-US" cap="none" dirty="0"/>
              <a:t>M</a:t>
            </a:r>
            <a:r>
              <a:rPr lang="en-US" cap="none" dirty="0" smtClean="0"/>
              <a:t>ary and </a:t>
            </a:r>
            <a:r>
              <a:rPr lang="en-US" cap="none" dirty="0"/>
              <a:t>J</a:t>
            </a:r>
            <a:r>
              <a:rPr lang="en-US" cap="none" dirty="0" smtClean="0"/>
              <a:t>udy co-piloting a B17.}</a:t>
            </a:r>
            <a:endParaRPr lang="en-US" cap="none" dirty="0"/>
          </a:p>
        </p:txBody>
      </p:sp>
      <p:sp>
        <p:nvSpPr>
          <p:cNvPr id="3" name="Content Placeholder 2"/>
          <p:cNvSpPr>
            <a:spLocks noGrp="1"/>
          </p:cNvSpPr>
          <p:nvPr>
            <p:ph idx="1"/>
          </p:nvPr>
        </p:nvSpPr>
        <p:spPr>
          <a:xfrm>
            <a:off x="1251678" y="2286001"/>
            <a:ext cx="10178322" cy="4684642"/>
          </a:xfrm>
        </p:spPr>
        <p:txBody>
          <a:bodyPr>
            <a:normAutofit fontScale="92500" lnSpcReduction="10000"/>
          </a:bodyPr>
          <a:lstStyle/>
          <a:p>
            <a:pPr marL="0" indent="0">
              <a:buNone/>
            </a:pPr>
            <a:r>
              <a:rPr lang="en-US" sz="2300" dirty="0" smtClean="0"/>
              <a:t>                                                   November </a:t>
            </a:r>
            <a:r>
              <a:rPr lang="en-US" sz="2300" dirty="0"/>
              <a:t>1943</a:t>
            </a:r>
          </a:p>
          <a:p>
            <a:pPr marL="0" indent="0">
              <a:buNone/>
            </a:pPr>
            <a:r>
              <a:rPr lang="en-US" sz="2300" dirty="0"/>
              <a:t/>
            </a:r>
            <a:br>
              <a:rPr lang="en-US" sz="2300" dirty="0"/>
            </a:br>
            <a:r>
              <a:rPr lang="en-US" sz="2300" dirty="0"/>
              <a:t>“Judy, I think I’m going to be sick,” yelled Mary over the roar of the engine. “You </a:t>
            </a:r>
            <a:r>
              <a:rPr lang="en-US" sz="2300" dirty="0" err="1"/>
              <a:t>gotta</a:t>
            </a:r>
            <a:r>
              <a:rPr lang="en-US" sz="2300" dirty="0"/>
              <a:t> land this plane for me.” </a:t>
            </a:r>
          </a:p>
          <a:p>
            <a:pPr marL="0" indent="0">
              <a:buNone/>
            </a:pPr>
            <a:r>
              <a:rPr lang="en-US" sz="2300" dirty="0"/>
              <a:t/>
            </a:r>
            <a:br>
              <a:rPr lang="en-US" sz="2300" dirty="0"/>
            </a:br>
            <a:r>
              <a:rPr lang="en-US" sz="2300" dirty="0"/>
              <a:t>Mary had gotten to Avenger field a few months before Judy and had more experience than Judy. This wasn’t the Banshee Bomber that Judy was used to flying. It was much larger B-17. She knew she had spent countless hours training to learn how to fly all kinds of planes. Flying was what she did. She breathed, ate, and lived flying. </a:t>
            </a:r>
          </a:p>
          <a:p>
            <a:pPr marL="0" indent="0">
              <a:buNone/>
            </a:pPr>
            <a:r>
              <a:rPr lang="en-US" sz="2300" dirty="0"/>
              <a:t/>
            </a:r>
            <a:br>
              <a:rPr lang="en-US" sz="2300" dirty="0"/>
            </a:br>
            <a:r>
              <a:rPr lang="en-US" sz="2300" dirty="0"/>
              <a:t>“Hold on tight, Mary,” said Judy. “We’re </a:t>
            </a:r>
            <a:r>
              <a:rPr lang="en-US" sz="2300" dirty="0" err="1"/>
              <a:t>gonna</a:t>
            </a:r>
            <a:r>
              <a:rPr lang="en-US" sz="2300" dirty="0"/>
              <a:t> be fine. You just hold on.” </a:t>
            </a:r>
          </a:p>
          <a:p>
            <a:pPr marL="0" indent="0">
              <a:buNone/>
            </a:pPr>
            <a:r>
              <a:rPr lang="en-US" dirty="0"/>
              <a:t/>
            </a:r>
            <a:br>
              <a:rPr lang="en-US" dirty="0"/>
            </a:br>
            <a:endParaRPr lang="en-US" dirty="0"/>
          </a:p>
        </p:txBody>
      </p:sp>
    </p:spTree>
    <p:extLst>
      <p:ext uri="{BB962C8B-B14F-4D97-AF65-F5344CB8AC3E}">
        <p14:creationId xmlns:p14="http://schemas.microsoft.com/office/powerpoint/2010/main" val="5184355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cap="none" dirty="0" smtClean="0"/>
              <a:t>Alliteration: </a:t>
            </a:r>
            <a:r>
              <a:rPr lang="en-US" sz="5400" cap="none" dirty="0" smtClean="0"/>
              <a:t>words that begin with the same sound close together.</a:t>
            </a:r>
            <a:r>
              <a:rPr lang="en-US" sz="5400" dirty="0"/>
              <a:t/>
            </a:r>
            <a:br>
              <a:rPr lang="en-US" sz="5400" dirty="0"/>
            </a:b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b="1" dirty="0" smtClean="0"/>
              <a:t>Example from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3200" dirty="0"/>
          </a:p>
          <a:p>
            <a:pPr marL="0" lvl="0" indent="0">
              <a:lnSpc>
                <a:spcPct val="100000"/>
              </a:lnSpc>
              <a:spcBef>
                <a:spcPts val="0"/>
              </a:spcBef>
              <a:buClrTx/>
              <a:buNone/>
            </a:pPr>
            <a:r>
              <a:rPr lang="en-US" sz="4000" b="1" i="1" dirty="0" smtClean="0"/>
              <a:t>Banshee </a:t>
            </a:r>
            <a:r>
              <a:rPr lang="en-US" sz="4000" b="1" i="1" dirty="0"/>
              <a:t>Bomber </a:t>
            </a:r>
            <a:endParaRPr lang="en-US" sz="4000" b="1" i="1" dirty="0" smtClean="0"/>
          </a:p>
          <a:p>
            <a:pPr marL="0" lvl="0" indent="0">
              <a:lnSpc>
                <a:spcPct val="100000"/>
              </a:lnSpc>
              <a:spcBef>
                <a:spcPts val="0"/>
              </a:spcBef>
              <a:buClrTx/>
              <a:buNone/>
            </a:pPr>
            <a:endParaRPr lang="en-US" sz="4000" b="1" i="1" dirty="0" smtClean="0"/>
          </a:p>
          <a:p>
            <a:pPr marL="0" lvl="0" indent="0">
              <a:lnSpc>
                <a:spcPct val="100000"/>
              </a:lnSpc>
              <a:spcBef>
                <a:spcPts val="0"/>
              </a:spcBef>
              <a:buClrTx/>
              <a:buNone/>
            </a:pPr>
            <a:r>
              <a:rPr lang="en-US" sz="4000" b="1" i="1" dirty="0" smtClean="0"/>
              <a:t>*</a:t>
            </a:r>
            <a:r>
              <a:rPr lang="en-US" sz="2800" b="1" i="1" dirty="0" smtClean="0"/>
              <a:t>Both words start with the /b/ sound.</a:t>
            </a:r>
            <a:endParaRPr lang="en-US" sz="4000" b="1" i="1" dirty="0"/>
          </a:p>
        </p:txBody>
      </p:sp>
    </p:spTree>
    <p:extLst>
      <p:ext uri="{BB962C8B-B14F-4D97-AF65-F5344CB8AC3E}">
        <p14:creationId xmlns:p14="http://schemas.microsoft.com/office/powerpoint/2010/main" val="10055195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Which of the following is not an example of alliteration?</a:t>
            </a:r>
            <a:endParaRPr lang="en-US" cap="none" dirty="0"/>
          </a:p>
        </p:txBody>
      </p:sp>
      <p:sp>
        <p:nvSpPr>
          <p:cNvPr id="3" name="Content Placeholder 2"/>
          <p:cNvSpPr>
            <a:spLocks noGrp="1"/>
          </p:cNvSpPr>
          <p:nvPr>
            <p:ph idx="1"/>
          </p:nvPr>
        </p:nvSpPr>
        <p:spPr/>
        <p:txBody>
          <a:bodyPr/>
          <a:lstStyle/>
          <a:p>
            <a:pPr marL="0" indent="0">
              <a:buNone/>
            </a:pPr>
            <a:r>
              <a:rPr lang="en-US" dirty="0" smtClean="0"/>
              <a:t>Choose the correct answer:</a:t>
            </a:r>
          </a:p>
          <a:p>
            <a:pPr marL="0" indent="0">
              <a:buNone/>
            </a:pPr>
            <a:endParaRPr lang="en-US" dirty="0"/>
          </a:p>
          <a:p>
            <a:pPr marL="0" indent="0">
              <a:buNone/>
            </a:pPr>
            <a:r>
              <a:rPr lang="en-US" dirty="0" smtClean="0"/>
              <a:t>A) mystic mountain</a:t>
            </a:r>
          </a:p>
          <a:p>
            <a:pPr marL="0" indent="0">
              <a:buNone/>
            </a:pPr>
            <a:r>
              <a:rPr lang="en-US" dirty="0" smtClean="0"/>
              <a:t>B) zany zebra</a:t>
            </a:r>
          </a:p>
          <a:p>
            <a:pPr marL="0" indent="0">
              <a:buNone/>
            </a:pPr>
            <a:r>
              <a:rPr lang="en-US" dirty="0" smtClean="0"/>
              <a:t>C) gigantic elephant </a:t>
            </a:r>
          </a:p>
          <a:p>
            <a:pPr marL="0" indent="0">
              <a:buNone/>
            </a:pPr>
            <a:endParaRPr lang="en-US" dirty="0"/>
          </a:p>
        </p:txBody>
      </p:sp>
    </p:spTree>
    <p:extLst>
      <p:ext uri="{BB962C8B-B14F-4D97-AF65-F5344CB8AC3E}">
        <p14:creationId xmlns:p14="http://schemas.microsoft.com/office/powerpoint/2010/main" val="8519063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of a frightened Judy piloting the plan}</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Judy felt herself trembling like a leaf. It was dark, and there was the occasional loud rumble of thunder in the distance. She was terrified but knew she couldn’t let Mary or the other WASPs down. </a:t>
            </a:r>
          </a:p>
          <a:p>
            <a:pPr marL="0" indent="0">
              <a:buNone/>
            </a:pPr>
            <a:r>
              <a:rPr lang="en-US" dirty="0"/>
              <a:t/>
            </a:r>
            <a:br>
              <a:rPr lang="en-US" dirty="0"/>
            </a:br>
            <a:r>
              <a:rPr lang="en-US" dirty="0"/>
              <a:t>She focused on what she had learned in civilian pilot training and what she had learned every day since arriving here at Avenger Field. </a:t>
            </a:r>
          </a:p>
          <a:p>
            <a:pPr marL="0" indent="0">
              <a:buNone/>
            </a:pPr>
            <a:r>
              <a:rPr lang="en-US" dirty="0"/>
              <a:t/>
            </a:r>
            <a:br>
              <a:rPr lang="en-US" dirty="0"/>
            </a:br>
            <a:r>
              <a:rPr lang="en-US" dirty="0"/>
              <a:t>Crash,  they hit some heavy turbulence as the rain came streaming down around them. A crack of thunder was close, and boom, a bolt of lightning hit the plane. Everything inside the cockpit flickered as the bolt was exiting the exterior of the aircraft</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1124837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Review Question</a:t>
            </a:r>
            <a:endParaRPr lang="en-US" dirty="0"/>
          </a:p>
        </p:txBody>
      </p:sp>
      <p:sp>
        <p:nvSpPr>
          <p:cNvPr id="3" name="Content Placeholder 2"/>
          <p:cNvSpPr>
            <a:spLocks noGrp="1"/>
          </p:cNvSpPr>
          <p:nvPr>
            <p:ph idx="1"/>
          </p:nvPr>
        </p:nvSpPr>
        <p:spPr/>
        <p:txBody>
          <a:bodyPr>
            <a:normAutofit/>
          </a:bodyPr>
          <a:lstStyle/>
          <a:p>
            <a:pPr marL="0" lvl="0" indent="0">
              <a:lnSpc>
                <a:spcPct val="100000"/>
              </a:lnSpc>
              <a:spcBef>
                <a:spcPts val="0"/>
              </a:spcBef>
              <a:buClrTx/>
              <a:buNone/>
            </a:pPr>
            <a:r>
              <a:rPr lang="en-US" sz="3200" dirty="0" smtClean="0"/>
              <a:t>What figure of speech is </a:t>
            </a:r>
            <a:r>
              <a:rPr lang="en-US" sz="3200" i="1" dirty="0" smtClean="0"/>
              <a:t>trembling </a:t>
            </a:r>
            <a:r>
              <a:rPr lang="en-US" sz="3200" i="1" dirty="0"/>
              <a:t>like a </a:t>
            </a:r>
            <a:r>
              <a:rPr lang="en-US" sz="3200" i="1" dirty="0" smtClean="0"/>
              <a:t>leaf?</a:t>
            </a:r>
          </a:p>
          <a:p>
            <a:pPr marL="0" lvl="0" indent="0">
              <a:lnSpc>
                <a:spcPct val="100000"/>
              </a:lnSpc>
              <a:spcBef>
                <a:spcPts val="0"/>
              </a:spcBef>
              <a:buClrTx/>
              <a:buNone/>
            </a:pPr>
            <a:endParaRPr lang="en-US" sz="3200" i="1" dirty="0"/>
          </a:p>
          <a:p>
            <a:pPr marL="0" lvl="0" indent="0">
              <a:lnSpc>
                <a:spcPct val="100000"/>
              </a:lnSpc>
              <a:spcBef>
                <a:spcPts val="0"/>
              </a:spcBef>
              <a:buClrTx/>
              <a:buNone/>
            </a:pPr>
            <a:r>
              <a:rPr lang="en-US" sz="3200" dirty="0" smtClean="0"/>
              <a:t>A) Idiom</a:t>
            </a:r>
          </a:p>
          <a:p>
            <a:pPr marL="0" lvl="0" indent="0">
              <a:lnSpc>
                <a:spcPct val="100000"/>
              </a:lnSpc>
              <a:spcBef>
                <a:spcPts val="0"/>
              </a:spcBef>
              <a:buClrTx/>
              <a:buNone/>
            </a:pPr>
            <a:r>
              <a:rPr lang="en-US" sz="3200" dirty="0" smtClean="0"/>
              <a:t>B) Simile</a:t>
            </a:r>
          </a:p>
          <a:p>
            <a:pPr marL="0" lvl="0" indent="0">
              <a:lnSpc>
                <a:spcPct val="100000"/>
              </a:lnSpc>
              <a:spcBef>
                <a:spcPts val="0"/>
              </a:spcBef>
              <a:buClrTx/>
              <a:buNone/>
            </a:pPr>
            <a:r>
              <a:rPr lang="en-US" sz="3200" dirty="0" smtClean="0"/>
              <a:t>C) Metaphor</a:t>
            </a:r>
            <a:endParaRPr lang="en-US" sz="3200" dirty="0"/>
          </a:p>
        </p:txBody>
      </p:sp>
    </p:spTree>
    <p:extLst>
      <p:ext uri="{BB962C8B-B14F-4D97-AF65-F5344CB8AC3E}">
        <p14:creationId xmlns:p14="http://schemas.microsoft.com/office/powerpoint/2010/main" val="760483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{Image of </a:t>
            </a:r>
            <a:r>
              <a:rPr lang="en-US" cap="none" dirty="0" err="1" smtClean="0"/>
              <a:t>judy</a:t>
            </a:r>
            <a:r>
              <a:rPr lang="en-US" cap="none" dirty="0" smtClean="0"/>
              <a:t> with thought bubbles and a checklist.}</a:t>
            </a:r>
            <a:endParaRPr lang="en-US" cap="none" dirty="0"/>
          </a:p>
        </p:txBody>
      </p:sp>
      <p:sp>
        <p:nvSpPr>
          <p:cNvPr id="3" name="Content Placeholder 2"/>
          <p:cNvSpPr>
            <a:spLocks noGrp="1"/>
          </p:cNvSpPr>
          <p:nvPr>
            <p:ph idx="1"/>
          </p:nvPr>
        </p:nvSpPr>
        <p:spPr>
          <a:xfrm>
            <a:off x="1251678" y="2286001"/>
            <a:ext cx="10178322" cy="4571999"/>
          </a:xfrm>
        </p:spPr>
        <p:txBody>
          <a:bodyPr>
            <a:noAutofit/>
          </a:bodyPr>
          <a:lstStyle/>
          <a:p>
            <a:pPr marL="0" indent="0">
              <a:buNone/>
            </a:pPr>
            <a:r>
              <a:rPr lang="en-US" sz="1800" dirty="0"/>
              <a:t/>
            </a:r>
            <a:br>
              <a:rPr lang="en-US" sz="1800" dirty="0"/>
            </a:br>
            <a:r>
              <a:rPr lang="en-US" sz="1800" dirty="0"/>
              <a:t> She grabbed hold of the yoke, remembering the ABCs of emergency landings.</a:t>
            </a:r>
          </a:p>
          <a:p>
            <a:pPr marL="0" indent="0">
              <a:buNone/>
            </a:pPr>
            <a:r>
              <a:rPr lang="en-US" sz="1800" dirty="0"/>
              <a:t/>
            </a:r>
            <a:br>
              <a:rPr lang="en-US" sz="1800" dirty="0"/>
            </a:br>
            <a:r>
              <a:rPr lang="en-US" sz="1800" dirty="0"/>
              <a:t>Talking to herself, she said, “A is for airspeed. I’ve got the right airspeed.  I’m slowly trimming down the engine as we descend. B is for the best place to land, and I can see the runway from here. C is for a checklist. Landing gear, check. Hydraulic pressure, okay valve closed, check…”</a:t>
            </a:r>
          </a:p>
          <a:p>
            <a:pPr marL="0" indent="0">
              <a:buNone/>
            </a:pPr>
            <a:r>
              <a:rPr lang="en-US" sz="1800" dirty="0"/>
              <a:t/>
            </a:r>
            <a:br>
              <a:rPr lang="en-US" sz="1800" dirty="0"/>
            </a:br>
            <a:r>
              <a:rPr lang="en-US" sz="1800" dirty="0"/>
              <a:t/>
            </a:r>
            <a:br>
              <a:rPr lang="en-US" sz="1800" dirty="0"/>
            </a:br>
            <a:r>
              <a:rPr lang="en-US" sz="1800" dirty="0"/>
              <a:t>"Mary, I think we're going to be alright," said Judy to a visibly ill Mary. "I'm bringing us down, piece of cake.” </a:t>
            </a:r>
          </a:p>
          <a:p>
            <a:pPr marL="0" indent="0">
              <a:buNone/>
            </a:pPr>
            <a:r>
              <a:rPr lang="en-US" sz="1800" dirty="0"/>
              <a:t/>
            </a:r>
            <a:br>
              <a:rPr lang="en-US" sz="1800" dirty="0"/>
            </a:br>
            <a:r>
              <a:rPr lang="en-US" sz="1800" dirty="0"/>
              <a:t> </a:t>
            </a:r>
            <a:br>
              <a:rPr lang="en-US" sz="1800" dirty="0"/>
            </a:br>
            <a:endParaRPr lang="en-US" sz="1800" dirty="0"/>
          </a:p>
        </p:txBody>
      </p:sp>
    </p:spTree>
    <p:extLst>
      <p:ext uri="{BB962C8B-B14F-4D97-AF65-F5344CB8AC3E}">
        <p14:creationId xmlns:p14="http://schemas.microsoft.com/office/powerpoint/2010/main" val="1013523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Review Question</a:t>
            </a:r>
          </a:p>
        </p:txBody>
      </p:sp>
      <p:sp>
        <p:nvSpPr>
          <p:cNvPr id="3" name="Content Placeholder 2"/>
          <p:cNvSpPr>
            <a:spLocks noGrp="1"/>
          </p:cNvSpPr>
          <p:nvPr>
            <p:ph idx="1"/>
          </p:nvPr>
        </p:nvSpPr>
        <p:spPr/>
        <p:txBody>
          <a:bodyPr>
            <a:normAutofit/>
          </a:bodyPr>
          <a:lstStyle/>
          <a:p>
            <a:pPr marL="0" lvl="0" indent="0">
              <a:lnSpc>
                <a:spcPct val="100000"/>
              </a:lnSpc>
              <a:spcBef>
                <a:spcPts val="0"/>
              </a:spcBef>
              <a:buClrTx/>
              <a:buNone/>
            </a:pPr>
            <a:r>
              <a:rPr lang="en-US" sz="3200" dirty="0"/>
              <a:t>What figure of </a:t>
            </a:r>
            <a:r>
              <a:rPr lang="en-US" sz="3200" dirty="0" smtClean="0"/>
              <a:t>speech is </a:t>
            </a:r>
            <a:r>
              <a:rPr lang="en-US" sz="3200" i="1" dirty="0" smtClean="0"/>
              <a:t>piece of cake?</a:t>
            </a:r>
          </a:p>
          <a:p>
            <a:pPr marL="0" lvl="0" indent="0">
              <a:lnSpc>
                <a:spcPct val="100000"/>
              </a:lnSpc>
              <a:spcBef>
                <a:spcPts val="0"/>
              </a:spcBef>
              <a:buClrTx/>
              <a:buNone/>
            </a:pPr>
            <a:endParaRPr lang="en-US" sz="3200" i="1" dirty="0"/>
          </a:p>
          <a:p>
            <a:pPr marL="514350" lvl="0" indent="-514350">
              <a:lnSpc>
                <a:spcPct val="100000"/>
              </a:lnSpc>
              <a:spcBef>
                <a:spcPts val="0"/>
              </a:spcBef>
              <a:buClrTx/>
              <a:buAutoNum type="alphaUcParenR"/>
            </a:pPr>
            <a:r>
              <a:rPr lang="en-US" sz="3200" i="1" dirty="0" smtClean="0"/>
              <a:t>Alliteration</a:t>
            </a:r>
          </a:p>
          <a:p>
            <a:pPr marL="514350" lvl="0" indent="-514350">
              <a:lnSpc>
                <a:spcPct val="100000"/>
              </a:lnSpc>
              <a:spcBef>
                <a:spcPts val="0"/>
              </a:spcBef>
              <a:buClrTx/>
              <a:buAutoNum type="alphaUcParenR"/>
            </a:pPr>
            <a:r>
              <a:rPr lang="en-US" sz="3200" i="1" dirty="0" smtClean="0"/>
              <a:t>Pun</a:t>
            </a:r>
          </a:p>
          <a:p>
            <a:pPr marL="514350" lvl="0" indent="-514350">
              <a:lnSpc>
                <a:spcPct val="100000"/>
              </a:lnSpc>
              <a:spcBef>
                <a:spcPts val="0"/>
              </a:spcBef>
              <a:buClrTx/>
              <a:buAutoNum type="alphaUcParenR"/>
            </a:pPr>
            <a:r>
              <a:rPr lang="en-US" sz="3200" i="1" dirty="0" smtClean="0"/>
              <a:t>Metaphor</a:t>
            </a:r>
            <a:endParaRPr lang="en-US" sz="3200" i="1" dirty="0"/>
          </a:p>
        </p:txBody>
      </p:sp>
    </p:spTree>
    <p:extLst>
      <p:ext uri="{BB962C8B-B14F-4D97-AF65-F5344CB8AC3E}">
        <p14:creationId xmlns:p14="http://schemas.microsoft.com/office/powerpoint/2010/main" val="455260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of Nate and Judy back at the table Smiling.}</a:t>
            </a:r>
            <a:endParaRPr lang="en-US" dirty="0"/>
          </a:p>
        </p:txBody>
      </p:sp>
      <p:sp>
        <p:nvSpPr>
          <p:cNvPr id="3" name="Content Placeholder 2"/>
          <p:cNvSpPr>
            <a:spLocks noGrp="1"/>
          </p:cNvSpPr>
          <p:nvPr>
            <p:ph idx="1"/>
          </p:nvPr>
        </p:nvSpPr>
        <p:spPr>
          <a:xfrm>
            <a:off x="1251678" y="1457739"/>
            <a:ext cx="10178322" cy="5234609"/>
          </a:xfrm>
        </p:spPr>
        <p:txBody>
          <a:bodyPr>
            <a:noAutofit/>
          </a:bodyPr>
          <a:lstStyle/>
          <a:p>
            <a:pPr marL="0" indent="0">
              <a:buNone/>
            </a:pPr>
            <a:r>
              <a:rPr lang="en-US" sz="1600" dirty="0"/>
              <a:t/>
            </a:r>
            <a:br>
              <a:rPr lang="en-US" sz="1600" dirty="0"/>
            </a:br>
            <a:r>
              <a:rPr lang="en-US" sz="1600" dirty="0" smtClean="0"/>
              <a:t>                                                                               ***</a:t>
            </a:r>
            <a:endParaRPr lang="en-US" sz="1600" dirty="0"/>
          </a:p>
          <a:p>
            <a:pPr marL="0" indent="0">
              <a:buNone/>
            </a:pPr>
            <a:r>
              <a:rPr lang="en-US" sz="1600" dirty="0"/>
              <a:t/>
            </a:r>
            <a:br>
              <a:rPr lang="en-US" sz="1600" dirty="0"/>
            </a:br>
            <a:r>
              <a:rPr lang="en-US" sz="1600" dirty="0"/>
              <a:t>“We descended and landed.  It wasn’t a smooth landing, but the plane was still intact. No one ever knew what a close call we had that night,”  said Judy.</a:t>
            </a:r>
          </a:p>
          <a:p>
            <a:pPr marL="0" indent="0">
              <a:buNone/>
            </a:pPr>
            <a:r>
              <a:rPr lang="en-US" sz="1600" dirty="0"/>
              <a:t/>
            </a:r>
            <a:br>
              <a:rPr lang="en-US" sz="1600" dirty="0"/>
            </a:br>
            <a:r>
              <a:rPr lang="en-US" sz="1600" dirty="0"/>
              <a:t>“Are you serious? No one noticed?” replied Nate. </a:t>
            </a:r>
          </a:p>
          <a:p>
            <a:pPr marL="0" indent="0">
              <a:buNone/>
            </a:pPr>
            <a:r>
              <a:rPr lang="en-US" sz="1600" dirty="0"/>
              <a:t/>
            </a:r>
            <a:br>
              <a:rPr lang="en-US" sz="1600" dirty="0"/>
            </a:br>
            <a:r>
              <a:rPr lang="en-US" sz="1600" dirty="0"/>
              <a:t>“Yes, I’m serious. We really dodged a bullet that day,” said Judy. “Everyone was busy worrying about their own problems, their own flights, their families during the war,” said Judy. “We cared about each other, but we didn’t have the time to pay attention to everything that happened to the people around us.” </a:t>
            </a:r>
          </a:p>
          <a:p>
            <a:pPr marL="0" indent="0">
              <a:buNone/>
            </a:pPr>
            <a:r>
              <a:rPr lang="en-US" sz="1600" dirty="0"/>
              <a:t/>
            </a:r>
            <a:br>
              <a:rPr lang="en-US" sz="1600" dirty="0"/>
            </a:br>
            <a:r>
              <a:rPr lang="en-US" sz="1600" dirty="0"/>
              <a:t>“Well Ms. Judy, I need to get going before dinner. Could I come back and talk to you soon to hear more stories?” asked Nate.</a:t>
            </a:r>
          </a:p>
          <a:p>
            <a:pPr marL="0" indent="0">
              <a:buNone/>
            </a:pPr>
            <a:r>
              <a:rPr lang="en-US" sz="1600" dirty="0"/>
              <a:t/>
            </a:r>
            <a:br>
              <a:rPr lang="en-US" sz="1600" dirty="0"/>
            </a:br>
            <a:r>
              <a:rPr lang="en-US" sz="1600" dirty="0"/>
              <a:t>“Why sure, how about tomorrow?”</a:t>
            </a:r>
          </a:p>
          <a:p>
            <a:pPr marL="0" indent="0">
              <a:buNone/>
            </a:pPr>
            <a:r>
              <a:rPr lang="en-US" sz="1400" dirty="0"/>
              <a:t/>
            </a:r>
            <a:br>
              <a:rPr lang="en-US" sz="1400" dirty="0"/>
            </a:br>
            <a:endParaRPr lang="en-US" sz="1400" dirty="0"/>
          </a:p>
        </p:txBody>
      </p:sp>
    </p:spTree>
    <p:extLst>
      <p:ext uri="{BB962C8B-B14F-4D97-AF65-F5344CB8AC3E}">
        <p14:creationId xmlns:p14="http://schemas.microsoft.com/office/powerpoint/2010/main" val="81174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Review Question</a:t>
            </a:r>
          </a:p>
        </p:txBody>
      </p:sp>
      <p:sp>
        <p:nvSpPr>
          <p:cNvPr id="3" name="Content Placeholder 2"/>
          <p:cNvSpPr>
            <a:spLocks noGrp="1"/>
          </p:cNvSpPr>
          <p:nvPr>
            <p:ph idx="1"/>
          </p:nvPr>
        </p:nvSpPr>
        <p:spPr/>
        <p:txBody>
          <a:bodyPr>
            <a:normAutofit/>
          </a:bodyPr>
          <a:lstStyle/>
          <a:p>
            <a:pPr marL="0" lvl="0" indent="0">
              <a:lnSpc>
                <a:spcPct val="100000"/>
              </a:lnSpc>
              <a:spcBef>
                <a:spcPts val="0"/>
              </a:spcBef>
              <a:buClrTx/>
              <a:buNone/>
            </a:pPr>
            <a:r>
              <a:rPr lang="en-US" sz="3200" dirty="0"/>
              <a:t>What figure of speech is </a:t>
            </a:r>
            <a:r>
              <a:rPr lang="en-US" sz="3200" i="1" dirty="0"/>
              <a:t>dodged a bullet</a:t>
            </a:r>
            <a:r>
              <a:rPr lang="en-US" sz="3200" i="1" dirty="0" smtClean="0"/>
              <a:t>?</a:t>
            </a:r>
          </a:p>
          <a:p>
            <a:pPr marL="0" lvl="0" indent="0">
              <a:lnSpc>
                <a:spcPct val="100000"/>
              </a:lnSpc>
              <a:spcBef>
                <a:spcPts val="0"/>
              </a:spcBef>
              <a:buClrTx/>
              <a:buNone/>
            </a:pPr>
            <a:endParaRPr lang="en-US" sz="3200" i="1" dirty="0" smtClean="0"/>
          </a:p>
          <a:p>
            <a:pPr marL="514350" lvl="0" indent="-514350">
              <a:lnSpc>
                <a:spcPct val="100000"/>
              </a:lnSpc>
              <a:spcBef>
                <a:spcPts val="0"/>
              </a:spcBef>
              <a:buClrTx/>
              <a:buAutoNum type="alphaUcParenR"/>
            </a:pPr>
            <a:r>
              <a:rPr lang="en-US" sz="3200" i="1" dirty="0" smtClean="0"/>
              <a:t>Proverb</a:t>
            </a:r>
          </a:p>
          <a:p>
            <a:pPr marL="514350" lvl="0" indent="-514350">
              <a:lnSpc>
                <a:spcPct val="100000"/>
              </a:lnSpc>
              <a:spcBef>
                <a:spcPts val="0"/>
              </a:spcBef>
              <a:buClrTx/>
              <a:buAutoNum type="alphaUcParenR"/>
            </a:pPr>
            <a:r>
              <a:rPr lang="en-US" sz="3200" i="1" dirty="0" smtClean="0"/>
              <a:t>Idiom</a:t>
            </a:r>
          </a:p>
          <a:p>
            <a:pPr marL="514350" lvl="0" indent="-514350">
              <a:lnSpc>
                <a:spcPct val="100000"/>
              </a:lnSpc>
              <a:spcBef>
                <a:spcPts val="0"/>
              </a:spcBef>
              <a:buClrTx/>
              <a:buAutoNum type="alphaUcParenR"/>
            </a:pPr>
            <a:r>
              <a:rPr lang="en-US" sz="3200" i="1" dirty="0" smtClean="0"/>
              <a:t>Metaphor</a:t>
            </a:r>
            <a:endParaRPr lang="en-US" sz="3200" i="1" dirty="0"/>
          </a:p>
        </p:txBody>
      </p:sp>
    </p:spTree>
    <p:extLst>
      <p:ext uri="{BB962C8B-B14F-4D97-AF65-F5344CB8AC3E}">
        <p14:creationId xmlns:p14="http://schemas.microsoft.com/office/powerpoint/2010/main" val="1019030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none" dirty="0" smtClean="0"/>
              <a:t>Remember….Figurative language can be a powerful tool in your own writing.</a:t>
            </a:r>
            <a:endParaRPr lang="en-US" cap="none" dirty="0"/>
          </a:p>
        </p:txBody>
      </p:sp>
      <p:sp>
        <p:nvSpPr>
          <p:cNvPr id="3" name="Content Placeholder 2"/>
          <p:cNvSpPr>
            <a:spLocks noGrp="1"/>
          </p:cNvSpPr>
          <p:nvPr>
            <p:ph idx="1"/>
          </p:nvPr>
        </p:nvSpPr>
        <p:spPr/>
        <p:txBody>
          <a:bodyPr>
            <a:normAutofit/>
          </a:bodyPr>
          <a:lstStyle/>
          <a:p>
            <a:pPr marL="0" indent="0">
              <a:buNone/>
            </a:pPr>
            <a:r>
              <a:rPr lang="en-US" sz="4000" dirty="0" smtClean="0"/>
              <a:t>It is language </a:t>
            </a:r>
            <a:r>
              <a:rPr lang="en-US" sz="4000" dirty="0"/>
              <a:t>that is used with different definitions other than a typical dictionary definition to be more effective, persuasive, or impactful. Often words are grouped together to mean something entirely new. </a:t>
            </a:r>
          </a:p>
        </p:txBody>
      </p:sp>
    </p:spTree>
    <p:extLst>
      <p:ext uri="{BB962C8B-B14F-4D97-AF65-F5344CB8AC3E}">
        <p14:creationId xmlns:p14="http://schemas.microsoft.com/office/powerpoint/2010/main" val="2063069252"/>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docProps/app.xml><?xml version="1.0" encoding="utf-8"?>
<Properties xmlns="http://schemas.openxmlformats.org/officeDocument/2006/extended-properties" xmlns:vt="http://schemas.openxmlformats.org/officeDocument/2006/docPropsVTypes">
  <Template>Slice</Template>
  <TotalTime>1128</TotalTime>
  <Words>1824</Words>
  <Application>Microsoft Macintosh PowerPoint</Application>
  <PresentationFormat>Widescreen</PresentationFormat>
  <Paragraphs>246</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Apple Braille</vt:lpstr>
      <vt:lpstr>Gill Sans MT</vt:lpstr>
      <vt:lpstr>Impact</vt:lpstr>
      <vt:lpstr>Arial</vt:lpstr>
      <vt:lpstr>Badge</vt:lpstr>
      <vt:lpstr>Figurative Language</vt:lpstr>
      <vt:lpstr>Figurative language: Language that is used with different definitions other than a typical dictionary definition to be more effective, persuasive, or impactful. Often words are grouped together to mean something entirely new. </vt:lpstr>
      <vt:lpstr>Figures of speech </vt:lpstr>
      <vt:lpstr>Figures of speech cont..</vt:lpstr>
      <vt:lpstr>Judy  and the B17 </vt:lpstr>
      <vt:lpstr>{Image of Nate (young man with glasses) and  Judy (an elderly woman) shaking hands in greeting.}</vt:lpstr>
      <vt:lpstr>Metaphor: making a comparison by directly relating one thing to another unrelated thing. </vt:lpstr>
      <vt:lpstr>Which one of these is a metaphor?</vt:lpstr>
      <vt:lpstr>{Image of Nate and Judy talking to each other with a table and chairs in front of them.}</vt:lpstr>
      <vt:lpstr>Simile: making a comparison between two different things using “like” or “as” to compare different things and show a common quality between them.  </vt:lpstr>
      <vt:lpstr>Word Search </vt:lpstr>
      <vt:lpstr>{Image of Nate and Judy sitting across the table from each other in a pleasant room. Flowers on the table.}</vt:lpstr>
      <vt:lpstr>Idiom: an expression that puts words together to mean something unto itself. </vt:lpstr>
      <vt:lpstr>What does jump the gun mean in the context of the story?</vt:lpstr>
      <vt:lpstr>{Image of Nate and Judy talking, Nate looking sad, Judy looking concerned.}</vt:lpstr>
      <vt:lpstr>Proverb: A short saying or a piece of folk wisdom. </vt:lpstr>
      <vt:lpstr>Which proverb means that you have to start something to be able to finish it?</vt:lpstr>
      <vt:lpstr>{Image of Nate sitting alone studying at school.} </vt:lpstr>
      <vt:lpstr>Oxymoron: opposite or opposing words in a  phrase. </vt:lpstr>
      <vt:lpstr>Which one of these is an oxymoron? </vt:lpstr>
      <vt:lpstr>{Image of a young Judy with an old man (grandaddy) in a plane from the 1930s.}</vt:lpstr>
      <vt:lpstr>Hyperbole: A statement that purposely and obviously exaggerates to an extreme. </vt:lpstr>
      <vt:lpstr>Which of these common hyperboles mean that he was always hungry?</vt:lpstr>
      <vt:lpstr>{Image of Nate looking scared and an angry woman (foster mother].}</vt:lpstr>
      <vt:lpstr>Personification: giving inanimate objects human characteristics. </vt:lpstr>
      <vt:lpstr>Which one of the sentences illustrates personification?</vt:lpstr>
      <vt:lpstr> {Young Judy in a flight suit.}</vt:lpstr>
      <vt:lpstr>Onomatopoeia: words that sound like they describe.</vt:lpstr>
      <vt:lpstr>Which of the following sentence has an example of onomatopoeia?</vt:lpstr>
      <vt:lpstr>{Image of Judy looking Bewildered in a wooden, rundown Barracks.}</vt:lpstr>
      <vt:lpstr>Metonymy: A word or phrase that replaces words with related or associated words. </vt:lpstr>
      <vt:lpstr>Which of the following is an example of metonymy?</vt:lpstr>
      <vt:lpstr>{Image of another woman (Mary) shaking hands with a young Judy.}</vt:lpstr>
      <vt:lpstr>Pun: A joke using the different possible meanings of a word.</vt:lpstr>
      <vt:lpstr>What did Mary mean when she said be ready to take off in the morning?</vt:lpstr>
      <vt:lpstr>{Image of Nate and Judy back in the Nursing Home.}</vt:lpstr>
      <vt:lpstr>Irony: contradictory meanings of the same phrases or situations. </vt:lpstr>
      <vt:lpstr>How was it ironic that they sent the women home in 1944?</vt:lpstr>
      <vt:lpstr>{Image of Mary and Judy co-piloting a B17.}</vt:lpstr>
      <vt:lpstr>Alliteration: words that begin with the same sound close together. </vt:lpstr>
      <vt:lpstr>Which of the following is not an example of alliteration?</vt:lpstr>
      <vt:lpstr>{Image of a frightened Judy piloting the plan}</vt:lpstr>
      <vt:lpstr>Review Question</vt:lpstr>
      <vt:lpstr>{Image of judy with thought bubbles and a checklist.}</vt:lpstr>
      <vt:lpstr>Review Question</vt:lpstr>
      <vt:lpstr>{Image of Nate and Judy back at the table Smiling.}</vt:lpstr>
      <vt:lpstr>Review Question</vt:lpstr>
      <vt:lpstr>Remember….Figurative language can be a powerful tool in your own writing.</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Figurative Language</dc:title>
  <dc:creator>Amber Hadley</dc:creator>
  <cp:lastModifiedBy>Microsoft Office User</cp:lastModifiedBy>
  <cp:revision>23</cp:revision>
  <dcterms:created xsi:type="dcterms:W3CDTF">2018-08-21T20:46:56Z</dcterms:created>
  <dcterms:modified xsi:type="dcterms:W3CDTF">2019-06-14T17:46:10Z</dcterms:modified>
</cp:coreProperties>
</file>